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handoutMasterIdLst>
    <p:handoutMasterId r:id="rId18"/>
  </p:handoutMasterIdLst>
  <p:sldIdLst>
    <p:sldId id="339" r:id="rId5"/>
    <p:sldId id="2145707823" r:id="rId6"/>
    <p:sldId id="353" r:id="rId7"/>
    <p:sldId id="2145707827" r:id="rId8"/>
    <p:sldId id="352" r:id="rId9"/>
    <p:sldId id="356" r:id="rId10"/>
    <p:sldId id="350" r:id="rId11"/>
    <p:sldId id="358" r:id="rId12"/>
    <p:sldId id="343" r:id="rId13"/>
    <p:sldId id="355" r:id="rId14"/>
    <p:sldId id="357" r:id="rId15"/>
    <p:sldId id="349" r:id="rId16"/>
  </p:sldIdLst>
  <p:sldSz cx="11522075" cy="6480175"/>
  <p:notesSz cx="6858000" cy="9144000"/>
  <p:embeddedFontLst>
    <p:embeddedFont>
      <p:font typeface="宋体" panose="02010600030101010101" pitchFamily="2" charset="-122"/>
      <p:regular r:id="rId19"/>
    </p:embeddedFont>
    <p:embeddedFont>
      <p:font typeface="Open Sans" panose="020B0606030504020204" pitchFamily="34" charset="0"/>
      <p:regular r:id="rId20"/>
      <p:bold r:id="rId21"/>
      <p:italic r:id="rId22"/>
      <p:boldItalic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8">
          <p15:clr>
            <a:srgbClr val="A4A3A4"/>
          </p15:clr>
        </p15:guide>
        <p15:guide id="2" pos="3860">
          <p15:clr>
            <a:srgbClr val="A4A3A4"/>
          </p15:clr>
        </p15:guide>
      </p15:sldGuideLst>
    </p:ext>
    <p:ext uri="{2D200454-40CA-4A62-9FC3-DE9A4176ACB9}">
      <p15:notesGuideLst xmlns:p15="http://schemas.microsoft.com/office/powerpoint/2012/main">
        <p15:guide id="1" orient="horz" pos="3172">
          <p15:clr>
            <a:srgbClr val="A4A3A4"/>
          </p15:clr>
        </p15:guide>
        <p15:guide id="2" pos="22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6"/>
    <a:srgbClr val="55993A"/>
    <a:srgbClr val="127BBF"/>
    <a:srgbClr val="46AF53"/>
    <a:srgbClr val="EE8322"/>
    <a:srgbClr val="34B6B2"/>
    <a:srgbClr val="549739"/>
    <a:srgbClr val="B73A31"/>
    <a:srgbClr val="2AB6B3"/>
    <a:srgbClr val="539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567" autoAdjust="0"/>
  </p:normalViewPr>
  <p:slideViewPr>
    <p:cSldViewPr>
      <p:cViewPr varScale="1">
        <p:scale>
          <a:sx n="53" d="100"/>
          <a:sy n="53" d="100"/>
        </p:scale>
        <p:origin x="1288" y="48"/>
      </p:cViewPr>
      <p:guideLst>
        <p:guide orient="horz" pos="2248"/>
        <p:guide pos="3860"/>
      </p:guideLst>
    </p:cSldViewPr>
  </p:slideViewPr>
  <p:notesTextViewPr>
    <p:cViewPr>
      <p:scale>
        <a:sx n="100" d="100"/>
        <a:sy n="100" d="100"/>
      </p:scale>
      <p:origin x="0" y="0"/>
    </p:cViewPr>
  </p:notesTextViewPr>
  <p:notesViewPr>
    <p:cSldViewPr>
      <p:cViewPr varScale="1">
        <p:scale>
          <a:sx n="86" d="100"/>
          <a:sy n="86" d="100"/>
        </p:scale>
        <p:origin x="-3846" y="-78"/>
      </p:cViewPr>
      <p:guideLst>
        <p:guide orient="horz" pos="3172"/>
        <p:guide pos="229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zh-CN" altLang="en-US" dirty="0"/>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548F25-EF49-4388-A126-606063A59AEA}" type="slidenum">
              <a:rPr lang="zh-CN" altLang="en-US" smtClean="0"/>
              <a:t>‹#›</a:t>
            </a:fld>
            <a:endParaRPr lang="zh-CN" altLang="en-US"/>
          </a:p>
        </p:txBody>
      </p:sp>
      <p:sp>
        <p:nvSpPr>
          <p:cNvPr id="8" name="矩形 7"/>
          <p:cNvSpPr/>
          <p:nvPr/>
        </p:nvSpPr>
        <p:spPr>
          <a:xfrm>
            <a:off x="2617720" y="4387334"/>
            <a:ext cx="1622560" cy="369332"/>
          </a:xfrm>
          <a:prstGeom prst="rect">
            <a:avLst/>
          </a:prstGeom>
        </p:spPr>
        <p:txBody>
          <a:bodyPr wrap="none">
            <a:spAutoFit/>
          </a:bodyPr>
          <a:lstStyle/>
          <a:p>
            <a:r>
              <a:rPr lang="zh-CN" altLang="en-US" dirty="0"/>
              <a:t>主标题撰写区 </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E04E2-D57D-4E54-A16F-B5443AE2D9DA}" type="datetimeFigureOut">
              <a:rPr lang="zh-CN" altLang="en-US" smtClean="0"/>
              <a:t>2026/5/19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9E5D7-5F9B-4C08-ACDF-19E85584EE0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90A53-3F7B-07C1-8FE2-46042CD2A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3DADD-EDEA-0749-E925-003C8AD6236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9B72C1C-EA0A-CCF9-7449-FB3E781B9AC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620403A-12E2-680A-9AD2-0F8F627DDE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6F8F9-F33C-4119-8389-5A86223967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12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EDA84-A29E-EA37-3D7F-9607745523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F6C9E-46F0-9889-DEF6-5BB0198E24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47CA0-1977-17E8-2832-918A3137047B}"/>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27ECDF9F-EEFE-CE87-057D-558CA269C11A}"/>
              </a:ext>
            </a:extLst>
          </p:cNvPr>
          <p:cNvSpPr>
            <a:spLocks noGrp="1"/>
          </p:cNvSpPr>
          <p:nvPr>
            <p:ph type="sldNum" sz="quarter" idx="5"/>
          </p:nvPr>
        </p:nvSpPr>
        <p:spPr/>
        <p:txBody>
          <a:bodyPr/>
          <a:lstStyle/>
          <a:p>
            <a:fld id="{62C9E5D7-5F9B-4C08-ACDF-19E85584EE03}" type="slidenum">
              <a:rPr lang="zh-CN" altLang="en-US" smtClean="0"/>
              <a:t>3</a:t>
            </a:fld>
            <a:endParaRPr lang="zh-CN" altLang="en-US"/>
          </a:p>
        </p:txBody>
      </p:sp>
    </p:spTree>
    <p:extLst>
      <p:ext uri="{BB962C8B-B14F-4D97-AF65-F5344CB8AC3E}">
        <p14:creationId xmlns:p14="http://schemas.microsoft.com/office/powerpoint/2010/main" val="18833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5A084-EDDD-10F4-C9A7-FEC969FC7D2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DCE2E88-DB39-2C60-BB6E-B0FCD4E67CEF}"/>
              </a:ext>
            </a:extLst>
          </p:cNvPr>
          <p:cNvSpPr>
            <a:spLocks noGrp="1" noRot="1" noChangeAspect="1"/>
          </p:cNvSpPr>
          <p:nvPr>
            <p:ph type="sldImg"/>
          </p:nvPr>
        </p:nvSpPr>
        <p:spPr/>
        <p:txBody>
          <a:bodyPr/>
          <a:lstStyle/>
          <a:p>
            <a:endParaRPr lang="en-GB"/>
          </a:p>
        </p:txBody>
      </p:sp>
      <p:sp>
        <p:nvSpPr>
          <p:cNvPr id="3" name="Notizenplatzhalter 2">
            <a:extLst>
              <a:ext uri="{FF2B5EF4-FFF2-40B4-BE49-F238E27FC236}">
                <a16:creationId xmlns:a16="http://schemas.microsoft.com/office/drawing/2014/main" id="{8152040A-65FF-1523-99CF-AE3914533A1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B485842-43A2-381B-9349-0C16970E16FD}"/>
              </a:ext>
            </a:extLst>
          </p:cNvPr>
          <p:cNvSpPr>
            <a:spLocks noGrp="1"/>
          </p:cNvSpPr>
          <p:nvPr>
            <p:ph type="sldNum" sz="quarter" idx="5"/>
          </p:nvPr>
        </p:nvSpPr>
        <p:spPr/>
        <p:txBody>
          <a:bodyPr/>
          <a:lstStyle/>
          <a:p>
            <a:fld id="{F854C5D0-625B-442B-9734-20B9BAAEE578}" type="slidenum">
              <a:rPr lang="de-DE" smtClean="0"/>
              <a:t>4</a:t>
            </a:fld>
            <a:endParaRPr lang="de-DE"/>
          </a:p>
        </p:txBody>
      </p:sp>
    </p:spTree>
    <p:extLst>
      <p:ext uri="{BB962C8B-B14F-4D97-AF65-F5344CB8AC3E}">
        <p14:creationId xmlns:p14="http://schemas.microsoft.com/office/powerpoint/2010/main" val="239726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96475-52E0-B4A8-4E43-17622B4FF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9FDF1-87BF-B888-3F19-AAE51535A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3E0A9-BF81-E579-AF9C-69D47E68B07B}"/>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3CA65B5B-8D7F-12DF-9AB3-A95AC6938D2C}"/>
              </a:ext>
            </a:extLst>
          </p:cNvPr>
          <p:cNvSpPr>
            <a:spLocks noGrp="1"/>
          </p:cNvSpPr>
          <p:nvPr>
            <p:ph type="sldNum" sz="quarter" idx="5"/>
          </p:nvPr>
        </p:nvSpPr>
        <p:spPr/>
        <p:txBody>
          <a:bodyPr/>
          <a:lstStyle/>
          <a:p>
            <a:fld id="{62C9E5D7-5F9B-4C08-ACDF-19E85584EE03}" type="slidenum">
              <a:rPr lang="zh-CN" altLang="en-US" smtClean="0"/>
              <a:t>5</a:t>
            </a:fld>
            <a:endParaRPr lang="zh-CN" altLang="en-US"/>
          </a:p>
        </p:txBody>
      </p:sp>
    </p:spTree>
    <p:extLst>
      <p:ext uri="{BB962C8B-B14F-4D97-AF65-F5344CB8AC3E}">
        <p14:creationId xmlns:p14="http://schemas.microsoft.com/office/powerpoint/2010/main" val="2853201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7D24D-2983-53EF-7A4A-6BC177FB0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060FB-1C8C-5A2F-8CB1-BA4FB78E7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52467-A559-C11C-48E8-64C51EE0D65F}"/>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774317E1-6043-E3EB-4BF7-B940D53A1692}"/>
              </a:ext>
            </a:extLst>
          </p:cNvPr>
          <p:cNvSpPr>
            <a:spLocks noGrp="1"/>
          </p:cNvSpPr>
          <p:nvPr>
            <p:ph type="sldNum" sz="quarter" idx="5"/>
          </p:nvPr>
        </p:nvSpPr>
        <p:spPr/>
        <p:txBody>
          <a:bodyPr/>
          <a:lstStyle/>
          <a:p>
            <a:fld id="{62C9E5D7-5F9B-4C08-ACDF-19E85584EE03}" type="slidenum">
              <a:rPr lang="zh-CN" altLang="en-US" smtClean="0"/>
              <a:t>7</a:t>
            </a:fld>
            <a:endParaRPr lang="zh-CN" altLang="en-US"/>
          </a:p>
        </p:txBody>
      </p:sp>
    </p:spTree>
    <p:extLst>
      <p:ext uri="{BB962C8B-B14F-4D97-AF65-F5344CB8AC3E}">
        <p14:creationId xmlns:p14="http://schemas.microsoft.com/office/powerpoint/2010/main" val="219456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7AAA7-5B9F-3E7C-BEA5-70B61F3E4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7B369-0AF2-B574-6AA1-0A2731CF1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D32AB-6E15-FD6A-BF92-D8EB507662CF}"/>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A64D1C1D-82D7-BE78-AB87-FB99E842109E}"/>
              </a:ext>
            </a:extLst>
          </p:cNvPr>
          <p:cNvSpPr>
            <a:spLocks noGrp="1"/>
          </p:cNvSpPr>
          <p:nvPr>
            <p:ph type="sldNum" sz="quarter" idx="5"/>
          </p:nvPr>
        </p:nvSpPr>
        <p:spPr/>
        <p:txBody>
          <a:bodyPr/>
          <a:lstStyle/>
          <a:p>
            <a:fld id="{62C9E5D7-5F9B-4C08-ACDF-19E85584EE03}" type="slidenum">
              <a:rPr lang="zh-CN" altLang="en-US" smtClean="0"/>
              <a:t>8</a:t>
            </a:fld>
            <a:endParaRPr lang="zh-CN" altLang="en-US"/>
          </a:p>
        </p:txBody>
      </p:sp>
    </p:spTree>
    <p:extLst>
      <p:ext uri="{BB962C8B-B14F-4D97-AF65-F5344CB8AC3E}">
        <p14:creationId xmlns:p14="http://schemas.microsoft.com/office/powerpoint/2010/main" val="106185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79BCC-E655-4898-2467-174F74DDB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EC45E-1CE2-5755-1B15-7494417EEA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FD40D0-8F37-3DD7-BF16-E5B7A9E80C98}"/>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0CD83188-44B0-C546-98E5-C5D09BDC1CB0}"/>
              </a:ext>
            </a:extLst>
          </p:cNvPr>
          <p:cNvSpPr>
            <a:spLocks noGrp="1"/>
          </p:cNvSpPr>
          <p:nvPr>
            <p:ph type="sldNum" sz="quarter" idx="5"/>
          </p:nvPr>
        </p:nvSpPr>
        <p:spPr/>
        <p:txBody>
          <a:bodyPr/>
          <a:lstStyle/>
          <a:p>
            <a:fld id="{62C9E5D7-5F9B-4C08-ACDF-19E85584EE03}" type="slidenum">
              <a:rPr lang="zh-CN" altLang="en-US" smtClean="0"/>
              <a:t>12</a:t>
            </a:fld>
            <a:endParaRPr lang="zh-CN" altLang="en-US"/>
          </a:p>
        </p:txBody>
      </p:sp>
    </p:spTree>
    <p:extLst>
      <p:ext uri="{BB962C8B-B14F-4D97-AF65-F5344CB8AC3E}">
        <p14:creationId xmlns:p14="http://schemas.microsoft.com/office/powerpoint/2010/main" val="277931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04C6E9F-0064-9B04-2743-6770F377EA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9797" y="270138"/>
            <a:ext cx="3176984" cy="1296144"/>
          </a:xfrm>
          <a:prstGeom prst="rect">
            <a:avLst/>
          </a:prstGeom>
        </p:spPr>
      </p:pic>
      <p:pic>
        <p:nvPicPr>
          <p:cNvPr id="7" name="图片 6" descr="未标题-1-0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57340" y="1332230"/>
            <a:ext cx="4864735" cy="514794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parator Page">
    <p:spTree>
      <p:nvGrpSpPr>
        <p:cNvPr id="1" name=""/>
        <p:cNvGrpSpPr/>
        <p:nvPr/>
      </p:nvGrpSpPr>
      <p:grpSpPr>
        <a:xfrm>
          <a:off x="0" y="0"/>
          <a:ext cx="0" cy="0"/>
          <a:chOff x="0" y="0"/>
          <a:chExt cx="0" cy="0"/>
        </a:xfrm>
      </p:grpSpPr>
      <p:pic>
        <p:nvPicPr>
          <p:cNvPr id="3" name="图片 2" descr="未标题-1-06">
            <a:extLst>
              <a:ext uri="{FF2B5EF4-FFF2-40B4-BE49-F238E27FC236}">
                <a16:creationId xmlns:a16="http://schemas.microsoft.com/office/drawing/2014/main" id="{D2BEAAE8-5F6E-BD4B-831B-FA006D3CD6CA}"/>
              </a:ext>
            </a:extLst>
          </p:cNvPr>
          <p:cNvPicPr>
            <a:picLocks noChangeAspect="1"/>
          </p:cNvPicPr>
          <p:nvPr userDrawn="1"/>
        </p:nvPicPr>
        <p:blipFill>
          <a:blip r:embed="rId2" cstate="print"/>
          <a:stretch>
            <a:fillRect/>
          </a:stretch>
        </p:blipFill>
        <p:spPr>
          <a:xfrm>
            <a:off x="635" y="2159635"/>
            <a:ext cx="11519535" cy="1810385"/>
          </a:xfrm>
          <a:prstGeom prst="rect">
            <a:avLst/>
          </a:prstGeom>
        </p:spPr>
      </p:pic>
      <p:sp>
        <p:nvSpPr>
          <p:cNvPr id="8" name="Text Placeholder 7">
            <a:extLst>
              <a:ext uri="{FF2B5EF4-FFF2-40B4-BE49-F238E27FC236}">
                <a16:creationId xmlns:a16="http://schemas.microsoft.com/office/drawing/2014/main" id="{E4F0166F-7586-DE47-A67F-B87AFB5EAFB1}"/>
              </a:ext>
            </a:extLst>
          </p:cNvPr>
          <p:cNvSpPr>
            <a:spLocks noGrp="1"/>
          </p:cNvSpPr>
          <p:nvPr>
            <p:ph type="body" sz="quarter" idx="10" hasCustomPrompt="1"/>
          </p:nvPr>
        </p:nvSpPr>
        <p:spPr>
          <a:xfrm>
            <a:off x="7119252" y="2375991"/>
            <a:ext cx="2160587" cy="522064"/>
          </a:xfrm>
        </p:spPr>
        <p:txBody>
          <a:bodyPr>
            <a:normAutofit/>
          </a:bodyPr>
          <a:lstStyle>
            <a:lvl1pPr marL="0" indent="0" algn="r">
              <a:buNone/>
              <a:defRPr sz="2800" b="1" i="0">
                <a:solidFill>
                  <a:schemeClr val="bg1"/>
                </a:solidFill>
                <a:latin typeface="Arial" panose="020B0604020202020204" pitchFamily="34" charset="0"/>
                <a:cs typeface="Arial" panose="020B0604020202020204" pitchFamily="34" charset="0"/>
              </a:defRPr>
            </a:lvl1pPr>
          </a:lstStyle>
          <a:p>
            <a:pPr lvl="0"/>
            <a:r>
              <a:rPr lang="en-US" dirty="0"/>
              <a:t>About</a:t>
            </a:r>
            <a:r>
              <a:rPr lang="zh-CN" altLang="en-US" dirty="0"/>
              <a:t> </a:t>
            </a:r>
            <a:r>
              <a:rPr lang="en-US" altLang="zh-CN" dirty="0"/>
              <a:t>Us</a:t>
            </a:r>
            <a:endParaRPr lang="en-US" dirty="0"/>
          </a:p>
        </p:txBody>
      </p:sp>
      <p:sp>
        <p:nvSpPr>
          <p:cNvPr id="19" name="Text Placeholder 18">
            <a:extLst>
              <a:ext uri="{FF2B5EF4-FFF2-40B4-BE49-F238E27FC236}">
                <a16:creationId xmlns:a16="http://schemas.microsoft.com/office/drawing/2014/main" id="{6DAF8B4B-AA7B-324E-87FD-3979D6FABBE4}"/>
              </a:ext>
            </a:extLst>
          </p:cNvPr>
          <p:cNvSpPr>
            <a:spLocks noGrp="1"/>
          </p:cNvSpPr>
          <p:nvPr>
            <p:ph type="body" sz="quarter" idx="11" hasCustomPrompt="1"/>
          </p:nvPr>
        </p:nvSpPr>
        <p:spPr>
          <a:xfrm>
            <a:off x="4392885" y="2991626"/>
            <a:ext cx="4886954" cy="752517"/>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r>
              <a:rPr lang="zh-CN" altLang="en-US" dirty="0"/>
              <a:t> </a:t>
            </a:r>
            <a:r>
              <a:rPr lang="en-US" dirty="0"/>
              <a:t>Master text styles Click to edit Master text styles</a:t>
            </a:r>
          </a:p>
        </p:txBody>
      </p:sp>
      <p:pic>
        <p:nvPicPr>
          <p:cNvPr id="7" name="图片 1" descr="未标题-1-04">
            <a:extLst>
              <a:ext uri="{FF2B5EF4-FFF2-40B4-BE49-F238E27FC236}">
                <a16:creationId xmlns:a16="http://schemas.microsoft.com/office/drawing/2014/main" id="{3F37CDC5-147B-B648-9CB4-72DEC3D6E5E0}"/>
              </a:ext>
            </a:extLst>
          </p:cNvPr>
          <p:cNvPicPr>
            <a:picLocks noChangeAspect="1"/>
          </p:cNvPicPr>
          <p:nvPr userDrawn="1"/>
        </p:nvPicPr>
        <p:blipFill>
          <a:blip r:embed="rId3" cstate="print"/>
          <a:stretch>
            <a:fillRect/>
          </a:stretch>
        </p:blipFill>
        <p:spPr>
          <a:xfrm>
            <a:off x="504453" y="647799"/>
            <a:ext cx="1440160" cy="352205"/>
          </a:xfrm>
          <a:prstGeom prst="rect">
            <a:avLst/>
          </a:prstGeom>
        </p:spPr>
      </p:pic>
      <p:sp>
        <p:nvSpPr>
          <p:cNvPr id="9" name="TextBox 8">
            <a:extLst>
              <a:ext uri="{FF2B5EF4-FFF2-40B4-BE49-F238E27FC236}">
                <a16:creationId xmlns:a16="http://schemas.microsoft.com/office/drawing/2014/main" id="{EEEF0814-330C-1B4E-A585-1753ADAD67DE}"/>
              </a:ext>
            </a:extLst>
          </p:cNvPr>
          <p:cNvSpPr txBox="1"/>
          <p:nvPr userDrawn="1"/>
        </p:nvSpPr>
        <p:spPr>
          <a:xfrm>
            <a:off x="7766398" y="562291"/>
            <a:ext cx="3179215" cy="523220"/>
          </a:xfrm>
          <a:prstGeom prst="rect">
            <a:avLst/>
          </a:prstGeom>
          <a:noFill/>
        </p:spPr>
        <p:txBody>
          <a:bodyPr wrap="square" rtlCol="0">
            <a:spAutoFit/>
          </a:bodyPr>
          <a:lstStyle/>
          <a:p>
            <a:pPr algn="r"/>
            <a:r>
              <a:rPr lang="en-US" sz="1400" b="0" i="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Your</a:t>
            </a:r>
            <a:r>
              <a:rPr lang="zh-CN" altLang="en-US" sz="1400" b="0" i="0" dirty="0">
                <a:solidFill>
                  <a:schemeClr val="tx1">
                    <a:lumMod val="65000"/>
                    <a:lumOff val="35000"/>
                  </a:schemeClr>
                </a:solidFill>
                <a:latin typeface="Open Sans" panose="020B0606030504020204" pitchFamily="34" charset="0"/>
                <a:cs typeface="Open Sans" panose="020B0606030504020204" pitchFamily="34" charset="0"/>
              </a:rPr>
              <a:t> </a:t>
            </a:r>
            <a:r>
              <a:rPr lang="en-US" altLang="zh-CN" sz="1400" b="0" i="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Trusted</a:t>
            </a:r>
            <a:r>
              <a:rPr lang="zh-CN" altLang="en-US" sz="1400" b="0" i="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altLang="zh-CN" sz="1400" b="0" i="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altLang="zh-CN" sz="1400" b="0" i="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Genomics</a:t>
            </a:r>
            <a:r>
              <a:rPr lang="zh-CN" altLang="en-US" sz="1400" b="0" i="0" dirty="0">
                <a:solidFill>
                  <a:schemeClr val="tx1">
                    <a:lumMod val="65000"/>
                    <a:lumOff val="35000"/>
                  </a:schemeClr>
                </a:solidFill>
                <a:latin typeface="Open Sans" panose="020B0606030504020204" pitchFamily="34" charset="0"/>
                <a:cs typeface="Open Sans" panose="020B0606030504020204" pitchFamily="34" charset="0"/>
              </a:rPr>
              <a:t> </a:t>
            </a:r>
            <a:r>
              <a:rPr lang="en-US" altLang="zh-CN" sz="1400" b="0" i="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Partner</a:t>
            </a:r>
            <a:endParaRPr lang="en-US" sz="1400" b="0" i="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7082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r Page - Standard Text 1">
    <p:spTree>
      <p:nvGrpSpPr>
        <p:cNvPr id="1" name=""/>
        <p:cNvGrpSpPr/>
        <p:nvPr/>
      </p:nvGrpSpPr>
      <p:grpSpPr>
        <a:xfrm>
          <a:off x="0" y="0"/>
          <a:ext cx="0" cy="0"/>
          <a:chOff x="0" y="0"/>
          <a:chExt cx="0" cy="0"/>
        </a:xfrm>
      </p:grpSpPr>
      <p:pic>
        <p:nvPicPr>
          <p:cNvPr id="9" name="图片 3" descr="4444-04">
            <a:extLst>
              <a:ext uri="{FF2B5EF4-FFF2-40B4-BE49-F238E27FC236}">
                <a16:creationId xmlns:a16="http://schemas.microsoft.com/office/drawing/2014/main" id="{FCC883B8-5405-F041-9F2B-D5E44DDF04A5}"/>
              </a:ext>
            </a:extLst>
          </p:cNvPr>
          <p:cNvPicPr>
            <a:picLocks noChangeAspect="1"/>
          </p:cNvPicPr>
          <p:nvPr userDrawn="1"/>
        </p:nvPicPr>
        <p:blipFill rotWithShape="1">
          <a:blip r:embed="rId2" cstate="print"/>
          <a:srcRect t="-19620" r="3644" b="-11669"/>
          <a:stretch/>
        </p:blipFill>
        <p:spPr>
          <a:xfrm>
            <a:off x="-2414" y="470376"/>
            <a:ext cx="9192987" cy="628380"/>
          </a:xfrm>
          <a:prstGeom prst="rect">
            <a:avLst/>
          </a:prstGeom>
        </p:spPr>
      </p:pic>
      <p:pic>
        <p:nvPicPr>
          <p:cNvPr id="2" name="图片 1" descr="未标题-1-04"/>
          <p:cNvPicPr>
            <a:picLocks noChangeAspect="1"/>
          </p:cNvPicPr>
          <p:nvPr userDrawn="1"/>
        </p:nvPicPr>
        <p:blipFill>
          <a:blip r:embed="rId3" cstate="print"/>
          <a:stretch>
            <a:fillRect/>
          </a:stretch>
        </p:blipFill>
        <p:spPr>
          <a:xfrm>
            <a:off x="9577461" y="647799"/>
            <a:ext cx="1440160" cy="352205"/>
          </a:xfrm>
          <a:prstGeom prst="rect">
            <a:avLst/>
          </a:prstGeom>
        </p:spPr>
      </p:pic>
      <p:sp>
        <p:nvSpPr>
          <p:cNvPr id="3" name="Title 2">
            <a:extLst>
              <a:ext uri="{FF2B5EF4-FFF2-40B4-BE49-F238E27FC236}">
                <a16:creationId xmlns:a16="http://schemas.microsoft.com/office/drawing/2014/main" id="{A7DCCE83-F2D3-E945-AFC2-C02413D80BB4}"/>
              </a:ext>
            </a:extLst>
          </p:cNvPr>
          <p:cNvSpPr>
            <a:spLocks noGrp="1"/>
          </p:cNvSpPr>
          <p:nvPr>
            <p:ph type="title"/>
          </p:nvPr>
        </p:nvSpPr>
        <p:spPr>
          <a:xfrm>
            <a:off x="720229" y="503554"/>
            <a:ext cx="6481078" cy="552451"/>
          </a:xfrm>
        </p:spPr>
        <p:txBody>
          <a:bodyPr>
            <a:normAutofit/>
          </a:bodyPr>
          <a:lstStyle>
            <a:lvl1pPr algn="l">
              <a:defRPr sz="2400" b="0"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dirty="0"/>
          </a:p>
        </p:txBody>
      </p:sp>
      <p:sp>
        <p:nvSpPr>
          <p:cNvPr id="5" name="Text Placeholder 15">
            <a:extLst>
              <a:ext uri="{FF2B5EF4-FFF2-40B4-BE49-F238E27FC236}">
                <a16:creationId xmlns:a16="http://schemas.microsoft.com/office/drawing/2014/main" id="{6DB0B150-3F40-BC60-5876-93EAF655B636}"/>
              </a:ext>
            </a:extLst>
          </p:cNvPr>
          <p:cNvSpPr>
            <a:spLocks noGrp="1"/>
          </p:cNvSpPr>
          <p:nvPr>
            <p:ph type="body" sz="quarter" idx="12" hasCustomPrompt="1"/>
          </p:nvPr>
        </p:nvSpPr>
        <p:spPr>
          <a:xfrm>
            <a:off x="720229" y="1655911"/>
            <a:ext cx="9536077" cy="1125290"/>
          </a:xfrm>
        </p:spPr>
        <p:txBody>
          <a:bodyPr>
            <a:noAutofit/>
          </a:bodyPr>
          <a:lstStyle>
            <a:lvl1pPr marL="0" marR="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sz="11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lang="en-US" sz="1200" dirty="0">
                <a:solidFill>
                  <a:srgbClr val="717071"/>
                </a:solidFill>
                <a:latin typeface="Arial" panose="020B0604020202020204" pitchFamily="34" charset="0"/>
                <a:cs typeface="Arial" panose="020B0604020202020204" pitchFamily="34" charset="0"/>
              </a:rPr>
              <a:t>Please add the text content here, adjust the font and font size as needed, it is recommended Align both ends. Please add body content here, adjust as needed  The entire font and font size are recommended to be aligned at both ends.</a:t>
            </a:r>
            <a:r>
              <a:rPr lang="zh-CN" altLang="en-US" sz="1200" dirty="0">
                <a:solidFill>
                  <a:srgbClr val="717071"/>
                </a:solidFill>
                <a:latin typeface="Arial" panose="020B0604020202020204" pitchFamily="34" charset="0"/>
                <a:cs typeface="Arial" panose="020B0604020202020204" pitchFamily="34" charset="0"/>
              </a:rPr>
              <a:t> </a:t>
            </a:r>
            <a:r>
              <a:rPr lang="en-US" sz="1200" dirty="0">
                <a:solidFill>
                  <a:srgbClr val="717071"/>
                </a:solidFill>
                <a:latin typeface="Arial" panose="020B0604020202020204" pitchFamily="34" charset="0"/>
                <a:cs typeface="Arial" panose="020B0604020202020204" pitchFamily="34" charset="0"/>
              </a:rPr>
              <a:t>Please add the text content here, adjust the font and font size as needed, it is recommended Align both ends. Please add body content here, adjust as needed  The entire font and font size are recommended to be aligned at both ends.</a:t>
            </a:r>
          </a:p>
          <a:p>
            <a:pPr algn="l" fontAlgn="auto">
              <a:lnSpc>
                <a:spcPct val="150000"/>
              </a:lnSpc>
            </a:pPr>
            <a:endParaRPr lang="en-US" sz="1200" dirty="0">
              <a:solidFill>
                <a:srgbClr val="7170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88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r Page - Standard Text 2">
    <p:spTree>
      <p:nvGrpSpPr>
        <p:cNvPr id="1" name=""/>
        <p:cNvGrpSpPr/>
        <p:nvPr/>
      </p:nvGrpSpPr>
      <p:grpSpPr>
        <a:xfrm>
          <a:off x="0" y="0"/>
          <a:ext cx="0" cy="0"/>
          <a:chOff x="0" y="0"/>
          <a:chExt cx="0" cy="0"/>
        </a:xfrm>
      </p:grpSpPr>
      <p:pic>
        <p:nvPicPr>
          <p:cNvPr id="9" name="图片 3" descr="4444-04">
            <a:extLst>
              <a:ext uri="{FF2B5EF4-FFF2-40B4-BE49-F238E27FC236}">
                <a16:creationId xmlns:a16="http://schemas.microsoft.com/office/drawing/2014/main" id="{FCC883B8-5405-F041-9F2B-D5E44DDF04A5}"/>
              </a:ext>
            </a:extLst>
          </p:cNvPr>
          <p:cNvPicPr>
            <a:picLocks noChangeAspect="1"/>
          </p:cNvPicPr>
          <p:nvPr userDrawn="1"/>
        </p:nvPicPr>
        <p:blipFill rotWithShape="1">
          <a:blip r:embed="rId2" cstate="print"/>
          <a:srcRect t="-19620" r="3644" b="-11669"/>
          <a:stretch/>
        </p:blipFill>
        <p:spPr>
          <a:xfrm>
            <a:off x="-2414" y="470376"/>
            <a:ext cx="9192987" cy="628380"/>
          </a:xfrm>
          <a:prstGeom prst="rect">
            <a:avLst/>
          </a:prstGeom>
        </p:spPr>
      </p:pic>
      <p:pic>
        <p:nvPicPr>
          <p:cNvPr id="2" name="图片 1" descr="未标题-1-04"/>
          <p:cNvPicPr>
            <a:picLocks noChangeAspect="1"/>
          </p:cNvPicPr>
          <p:nvPr userDrawn="1"/>
        </p:nvPicPr>
        <p:blipFill>
          <a:blip r:embed="rId3" cstate="print"/>
          <a:stretch>
            <a:fillRect/>
          </a:stretch>
        </p:blipFill>
        <p:spPr>
          <a:xfrm>
            <a:off x="9577461" y="647799"/>
            <a:ext cx="1440160" cy="352205"/>
          </a:xfrm>
          <a:prstGeom prst="rect">
            <a:avLst/>
          </a:prstGeom>
        </p:spPr>
      </p:pic>
      <p:sp>
        <p:nvSpPr>
          <p:cNvPr id="3" name="Title 2">
            <a:extLst>
              <a:ext uri="{FF2B5EF4-FFF2-40B4-BE49-F238E27FC236}">
                <a16:creationId xmlns:a16="http://schemas.microsoft.com/office/drawing/2014/main" id="{A7DCCE83-F2D3-E945-AFC2-C02413D80BB4}"/>
              </a:ext>
            </a:extLst>
          </p:cNvPr>
          <p:cNvSpPr>
            <a:spLocks noGrp="1"/>
          </p:cNvSpPr>
          <p:nvPr>
            <p:ph type="title"/>
          </p:nvPr>
        </p:nvSpPr>
        <p:spPr>
          <a:xfrm>
            <a:off x="720229" y="503554"/>
            <a:ext cx="6481078" cy="552451"/>
          </a:xfrm>
        </p:spPr>
        <p:txBody>
          <a:bodyPr>
            <a:normAutofit/>
          </a:bodyPr>
          <a:lstStyle>
            <a:lvl1pPr algn="l">
              <a:defRPr sz="2400" b="0"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85CBE733-1EB0-F848-937A-E0A4BB1AD2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5253" y="2880047"/>
            <a:ext cx="4074747" cy="4074747"/>
          </a:xfrm>
          <a:prstGeom prst="rect">
            <a:avLst/>
          </a:prstGeom>
        </p:spPr>
      </p:pic>
      <p:sp>
        <p:nvSpPr>
          <p:cNvPr id="5" name="Text Placeholder 15">
            <a:extLst>
              <a:ext uri="{FF2B5EF4-FFF2-40B4-BE49-F238E27FC236}">
                <a16:creationId xmlns:a16="http://schemas.microsoft.com/office/drawing/2014/main" id="{6DB0B150-3F40-BC60-5876-93EAF655B636}"/>
              </a:ext>
            </a:extLst>
          </p:cNvPr>
          <p:cNvSpPr>
            <a:spLocks noGrp="1"/>
          </p:cNvSpPr>
          <p:nvPr>
            <p:ph type="body" sz="quarter" idx="12" hasCustomPrompt="1"/>
          </p:nvPr>
        </p:nvSpPr>
        <p:spPr>
          <a:xfrm>
            <a:off x="720229" y="1655911"/>
            <a:ext cx="9536077" cy="1125290"/>
          </a:xfrm>
        </p:spPr>
        <p:txBody>
          <a:bodyPr>
            <a:noAutofit/>
          </a:bodyPr>
          <a:lstStyle>
            <a:lvl1pPr marL="0" marR="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sz="11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lang="en-US" sz="1200" dirty="0">
                <a:solidFill>
                  <a:srgbClr val="717071"/>
                </a:solidFill>
                <a:latin typeface="Arial" panose="020B0604020202020204" pitchFamily="34" charset="0"/>
                <a:cs typeface="Arial" panose="020B0604020202020204" pitchFamily="34" charset="0"/>
              </a:rPr>
              <a:t>Please add the text content here, adjust the font and font size as needed, it is recommended Align both ends. Please add body content here, adjust as needed  The entire font and font size are recommended to be aligned at both ends.</a:t>
            </a:r>
            <a:r>
              <a:rPr lang="zh-CN" altLang="en-US" sz="1200" dirty="0">
                <a:solidFill>
                  <a:srgbClr val="717071"/>
                </a:solidFill>
                <a:latin typeface="Arial" panose="020B0604020202020204" pitchFamily="34" charset="0"/>
                <a:cs typeface="Arial" panose="020B0604020202020204" pitchFamily="34" charset="0"/>
              </a:rPr>
              <a:t> </a:t>
            </a:r>
            <a:r>
              <a:rPr lang="en-US" sz="1200" dirty="0">
                <a:solidFill>
                  <a:srgbClr val="717071"/>
                </a:solidFill>
                <a:latin typeface="Arial" panose="020B0604020202020204" pitchFamily="34" charset="0"/>
                <a:cs typeface="Arial" panose="020B0604020202020204" pitchFamily="34" charset="0"/>
              </a:rPr>
              <a:t>Please add the text content here, adjust the font and font size as needed, it is recommended Align both ends. Please add body content here, adjust as needed  The entire font and font size are recommended to be aligned at both ends.</a:t>
            </a:r>
          </a:p>
          <a:p>
            <a:pPr algn="l" fontAlgn="auto">
              <a:lnSpc>
                <a:spcPct val="150000"/>
              </a:lnSpc>
            </a:pPr>
            <a:endParaRPr lang="en-US" sz="1200" dirty="0">
              <a:solidFill>
                <a:srgbClr val="7170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7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r Page - Smart Graphic">
    <p:spTree>
      <p:nvGrpSpPr>
        <p:cNvPr id="1" name=""/>
        <p:cNvGrpSpPr/>
        <p:nvPr/>
      </p:nvGrpSpPr>
      <p:grpSpPr>
        <a:xfrm>
          <a:off x="0" y="0"/>
          <a:ext cx="0" cy="0"/>
          <a:chOff x="0" y="0"/>
          <a:chExt cx="0" cy="0"/>
        </a:xfrm>
      </p:grpSpPr>
      <p:pic>
        <p:nvPicPr>
          <p:cNvPr id="9" name="图片 3" descr="4444-04">
            <a:extLst>
              <a:ext uri="{FF2B5EF4-FFF2-40B4-BE49-F238E27FC236}">
                <a16:creationId xmlns:a16="http://schemas.microsoft.com/office/drawing/2014/main" id="{FCC883B8-5405-F041-9F2B-D5E44DDF04A5}"/>
              </a:ext>
            </a:extLst>
          </p:cNvPr>
          <p:cNvPicPr>
            <a:picLocks noChangeAspect="1"/>
          </p:cNvPicPr>
          <p:nvPr userDrawn="1"/>
        </p:nvPicPr>
        <p:blipFill rotWithShape="1">
          <a:blip r:embed="rId2" cstate="print"/>
          <a:srcRect t="-19620" r="3644" b="-11669"/>
          <a:stretch/>
        </p:blipFill>
        <p:spPr>
          <a:xfrm>
            <a:off x="-2414" y="470376"/>
            <a:ext cx="9192987" cy="628380"/>
          </a:xfrm>
          <a:prstGeom prst="rect">
            <a:avLst/>
          </a:prstGeom>
        </p:spPr>
      </p:pic>
      <p:pic>
        <p:nvPicPr>
          <p:cNvPr id="2" name="图片 1" descr="未标题-1-04"/>
          <p:cNvPicPr>
            <a:picLocks noChangeAspect="1"/>
          </p:cNvPicPr>
          <p:nvPr userDrawn="1"/>
        </p:nvPicPr>
        <p:blipFill>
          <a:blip r:embed="rId3" cstate="print"/>
          <a:stretch>
            <a:fillRect/>
          </a:stretch>
        </p:blipFill>
        <p:spPr>
          <a:xfrm>
            <a:off x="9577461" y="647799"/>
            <a:ext cx="1440160" cy="352205"/>
          </a:xfrm>
          <a:prstGeom prst="rect">
            <a:avLst/>
          </a:prstGeom>
        </p:spPr>
      </p:pic>
      <p:sp>
        <p:nvSpPr>
          <p:cNvPr id="3" name="Title 2">
            <a:extLst>
              <a:ext uri="{FF2B5EF4-FFF2-40B4-BE49-F238E27FC236}">
                <a16:creationId xmlns:a16="http://schemas.microsoft.com/office/drawing/2014/main" id="{A7DCCE83-F2D3-E945-AFC2-C02413D80BB4}"/>
              </a:ext>
            </a:extLst>
          </p:cNvPr>
          <p:cNvSpPr>
            <a:spLocks noGrp="1"/>
          </p:cNvSpPr>
          <p:nvPr>
            <p:ph type="title"/>
          </p:nvPr>
        </p:nvSpPr>
        <p:spPr>
          <a:xfrm>
            <a:off x="720229" y="503554"/>
            <a:ext cx="6481078" cy="552451"/>
          </a:xfrm>
        </p:spPr>
        <p:txBody>
          <a:bodyPr>
            <a:normAutofit/>
          </a:bodyPr>
          <a:lstStyle>
            <a:lvl1pPr algn="l">
              <a:defRPr sz="2400" b="0"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dirty="0"/>
          </a:p>
        </p:txBody>
      </p:sp>
      <p:sp>
        <p:nvSpPr>
          <p:cNvPr id="5" name="SmartArt Placeholder 4">
            <a:extLst>
              <a:ext uri="{FF2B5EF4-FFF2-40B4-BE49-F238E27FC236}">
                <a16:creationId xmlns:a16="http://schemas.microsoft.com/office/drawing/2014/main" id="{157F6227-CC93-4847-B77B-E6B7D80109C6}"/>
              </a:ext>
            </a:extLst>
          </p:cNvPr>
          <p:cNvSpPr>
            <a:spLocks noGrp="1"/>
          </p:cNvSpPr>
          <p:nvPr>
            <p:ph type="dgm" sz="quarter" idx="10"/>
          </p:nvPr>
        </p:nvSpPr>
        <p:spPr>
          <a:xfrm>
            <a:off x="689455" y="3240087"/>
            <a:ext cx="9536076" cy="2808287"/>
          </a:xfrm>
        </p:spPr>
        <p:txBody>
          <a:bodyPr/>
          <a:lstStyle/>
          <a:p>
            <a:r>
              <a:rPr lang="en-GB"/>
              <a:t>Click icon to add SmartArt graphic</a:t>
            </a:r>
            <a:endParaRPr lang="en-US" dirty="0"/>
          </a:p>
        </p:txBody>
      </p:sp>
      <p:sp>
        <p:nvSpPr>
          <p:cNvPr id="11" name="Text Placeholder 3">
            <a:extLst>
              <a:ext uri="{FF2B5EF4-FFF2-40B4-BE49-F238E27FC236}">
                <a16:creationId xmlns:a16="http://schemas.microsoft.com/office/drawing/2014/main" id="{00F6DAA2-A21C-C141-B8A8-A1D5525B3F06}"/>
              </a:ext>
            </a:extLst>
          </p:cNvPr>
          <p:cNvSpPr>
            <a:spLocks noGrp="1"/>
          </p:cNvSpPr>
          <p:nvPr>
            <p:ph type="body" sz="quarter" idx="11" hasCustomPrompt="1"/>
          </p:nvPr>
        </p:nvSpPr>
        <p:spPr>
          <a:xfrm>
            <a:off x="689455" y="1439887"/>
            <a:ext cx="2592288" cy="432048"/>
          </a:xfrm>
        </p:spPr>
        <p:txBody>
          <a:bodyPr>
            <a:normAutofit/>
          </a:bodyPr>
          <a:lstStyle>
            <a:lvl1pPr marL="0" indent="0">
              <a:buNone/>
              <a:defRPr sz="2000" b="1" i="0">
                <a:solidFill>
                  <a:schemeClr val="tx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a:t>
            </a:r>
            <a:r>
              <a:rPr lang="zh-CN" altLang="en-US" dirty="0"/>
              <a:t> </a:t>
            </a:r>
            <a:r>
              <a:rPr lang="en-US" altLang="zh-CN" dirty="0"/>
              <a:t>title</a:t>
            </a:r>
            <a:endParaRPr lang="en-US" dirty="0"/>
          </a:p>
        </p:txBody>
      </p:sp>
      <p:sp>
        <p:nvSpPr>
          <p:cNvPr id="13" name="Text Placeholder 15">
            <a:extLst>
              <a:ext uri="{FF2B5EF4-FFF2-40B4-BE49-F238E27FC236}">
                <a16:creationId xmlns:a16="http://schemas.microsoft.com/office/drawing/2014/main" id="{DB6E82FD-A5A0-DB48-9D90-74D7A6F3179C}"/>
              </a:ext>
            </a:extLst>
          </p:cNvPr>
          <p:cNvSpPr>
            <a:spLocks noGrp="1"/>
          </p:cNvSpPr>
          <p:nvPr>
            <p:ph type="body" sz="quarter" idx="12" hasCustomPrompt="1"/>
          </p:nvPr>
        </p:nvSpPr>
        <p:spPr>
          <a:xfrm>
            <a:off x="689455" y="1993366"/>
            <a:ext cx="9536077" cy="1125290"/>
          </a:xfrm>
        </p:spPr>
        <p:txBody>
          <a:bodyPr>
            <a:noAutofit/>
          </a:bodyPr>
          <a:lstStyle>
            <a:lvl1pPr marL="0" marR="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sz="11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lang="en-US" sz="1200" dirty="0">
                <a:solidFill>
                  <a:srgbClr val="717071"/>
                </a:solidFill>
                <a:latin typeface="Arial" panose="020B0604020202020204" pitchFamily="34" charset="0"/>
                <a:cs typeface="Arial" panose="020B0604020202020204" pitchFamily="34" charset="0"/>
              </a:rPr>
              <a:t>Please add the text content here, adjust the font and font size as needed, it is recommended Align both ends. Please add body content here, adjust as needed  The entire font and font size are recommended to be aligned at both ends.</a:t>
            </a:r>
            <a:r>
              <a:rPr lang="zh-CN" altLang="en-US" sz="1200" dirty="0">
                <a:solidFill>
                  <a:srgbClr val="717071"/>
                </a:solidFill>
                <a:latin typeface="Arial" panose="020B0604020202020204" pitchFamily="34" charset="0"/>
                <a:cs typeface="Arial" panose="020B0604020202020204" pitchFamily="34" charset="0"/>
              </a:rPr>
              <a:t> </a:t>
            </a:r>
            <a:r>
              <a:rPr lang="en-US" sz="1200" dirty="0">
                <a:solidFill>
                  <a:srgbClr val="717071"/>
                </a:solidFill>
                <a:latin typeface="Arial" panose="020B0604020202020204" pitchFamily="34" charset="0"/>
                <a:cs typeface="Arial" panose="020B0604020202020204" pitchFamily="34" charset="0"/>
              </a:rPr>
              <a:t>Please add the text content here, adjust the font and font size as needed, it is recommended Align both ends. Please add body content here, adjust as needed  The entire font and font size are recommended to be aligned at both ends.</a:t>
            </a:r>
          </a:p>
          <a:p>
            <a:pPr algn="l" fontAlgn="auto">
              <a:lnSpc>
                <a:spcPct val="150000"/>
              </a:lnSpc>
            </a:pPr>
            <a:endParaRPr lang="en-US" sz="1200" dirty="0">
              <a:solidFill>
                <a:srgbClr val="7170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87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ing Page">
    <p:spTree>
      <p:nvGrpSpPr>
        <p:cNvPr id="1" name=""/>
        <p:cNvGrpSpPr/>
        <p:nvPr/>
      </p:nvGrpSpPr>
      <p:grpSpPr>
        <a:xfrm>
          <a:off x="0" y="0"/>
          <a:ext cx="0" cy="0"/>
          <a:chOff x="0" y="0"/>
          <a:chExt cx="0" cy="0"/>
        </a:xfrm>
      </p:grpSpPr>
      <p:pic>
        <p:nvPicPr>
          <p:cNvPr id="4" name="图片 3" descr="未标题-1-0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94240" y="431165"/>
            <a:ext cx="1225550" cy="299720"/>
          </a:xfrm>
          <a:prstGeom prst="rect">
            <a:avLst/>
          </a:prstGeom>
        </p:spPr>
      </p:pic>
      <p:grpSp>
        <p:nvGrpSpPr>
          <p:cNvPr id="3" name="组合 2"/>
          <p:cNvGrpSpPr/>
          <p:nvPr userDrawn="1"/>
        </p:nvGrpSpPr>
        <p:grpSpPr>
          <a:xfrm>
            <a:off x="0" y="0"/>
            <a:ext cx="11522075" cy="6480810"/>
            <a:chOff x="0" y="0"/>
            <a:chExt cx="11522075" cy="6480810"/>
          </a:xfrm>
        </p:grpSpPr>
        <p:sp>
          <p:nvSpPr>
            <p:cNvPr id="5" name="矩形 4"/>
            <p:cNvSpPr/>
            <p:nvPr/>
          </p:nvSpPr>
          <p:spPr>
            <a:xfrm>
              <a:off x="0" y="0"/>
              <a:ext cx="11522075" cy="6480810"/>
            </a:xfrm>
            <a:prstGeom prst="rect">
              <a:avLst/>
            </a:prstGeom>
            <a:solidFill>
              <a:srgbClr val="092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5BAC"/>
                </a:solidFill>
              </a:endParaRPr>
            </a:p>
          </p:txBody>
        </p:sp>
        <p:pic>
          <p:nvPicPr>
            <p:cNvPr id="6" name="图片 5" descr="未标题-1-03"/>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6657340" y="1332230"/>
              <a:ext cx="4864735" cy="5147945"/>
            </a:xfrm>
            <a:prstGeom prst="rect">
              <a:avLst/>
            </a:prstGeom>
          </p:spPr>
        </p:pic>
        <p:sp>
          <p:nvSpPr>
            <p:cNvPr id="7" name="副标题 2"/>
            <p:cNvSpPr txBox="1"/>
            <p:nvPr/>
          </p:nvSpPr>
          <p:spPr>
            <a:xfrm>
              <a:off x="3384550" y="2232025"/>
              <a:ext cx="4922520" cy="1325245"/>
            </a:xfrm>
            <a:prstGeom prst="rect">
              <a:avLst/>
            </a:prstGeom>
            <a:noFill/>
          </p:spPr>
          <p:txBody>
            <a:bodyPr vert="horz" lIns="96771" tIns="48385" rIns="96771" bIns="48385" rtlCol="0" anchor="ctr">
              <a:noAutofit/>
            </a:bodyPr>
            <a:lstStyle/>
            <a:p>
              <a:pPr lvl="0" algn="ctr">
                <a:spcBef>
                  <a:spcPct val="20000"/>
                </a:spcBef>
              </a:pPr>
              <a:r>
                <a:rPr lang="en-US" altLang="zh-CN" sz="9600" dirty="0">
                  <a:solidFill>
                    <a:schemeClr val="bg1"/>
                  </a:solidFill>
                  <a:latin typeface="Arial" panose="020B0604020202020204" pitchFamily="34" charset="0"/>
                  <a:ea typeface="思源黑体 CN Medium" panose="020B0400000000000000" pitchFamily="34" charset="-122"/>
                  <a:cs typeface="Arial" panose="020B0604020202020204" pitchFamily="34" charset="0"/>
                </a:rPr>
                <a:t>Thanks!</a:t>
              </a:r>
            </a:p>
          </p:txBody>
        </p:sp>
        <p:pic>
          <p:nvPicPr>
            <p:cNvPr id="8" name="图片 7" descr="未标题-1-0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2435" y="431800"/>
              <a:ext cx="1223645" cy="299720"/>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ner Page - Content &amp; Image">
    <p:spTree>
      <p:nvGrpSpPr>
        <p:cNvPr id="1" name=""/>
        <p:cNvGrpSpPr/>
        <p:nvPr/>
      </p:nvGrpSpPr>
      <p:grpSpPr>
        <a:xfrm>
          <a:off x="0" y="0"/>
          <a:ext cx="0" cy="0"/>
          <a:chOff x="0" y="0"/>
          <a:chExt cx="0" cy="0"/>
        </a:xfrm>
      </p:grpSpPr>
      <p:pic>
        <p:nvPicPr>
          <p:cNvPr id="8" name="图片 3" descr="4444-04">
            <a:extLst>
              <a:ext uri="{FF2B5EF4-FFF2-40B4-BE49-F238E27FC236}">
                <a16:creationId xmlns:a16="http://schemas.microsoft.com/office/drawing/2014/main" id="{04811C08-19D7-704F-96DD-7A1307268AB7}"/>
              </a:ext>
            </a:extLst>
          </p:cNvPr>
          <p:cNvPicPr>
            <a:picLocks noChangeAspect="1"/>
          </p:cNvPicPr>
          <p:nvPr userDrawn="1"/>
        </p:nvPicPr>
        <p:blipFill rotWithShape="1">
          <a:blip r:embed="rId2" cstate="print"/>
          <a:srcRect t="-19620" r="3644" b="-11669"/>
          <a:stretch/>
        </p:blipFill>
        <p:spPr>
          <a:xfrm>
            <a:off x="-2414" y="470376"/>
            <a:ext cx="9192987" cy="628380"/>
          </a:xfrm>
          <a:prstGeom prst="rect">
            <a:avLst/>
          </a:prstGeom>
        </p:spPr>
      </p:pic>
      <p:sp>
        <p:nvSpPr>
          <p:cNvPr id="3" name="Title 2">
            <a:extLst>
              <a:ext uri="{FF2B5EF4-FFF2-40B4-BE49-F238E27FC236}">
                <a16:creationId xmlns:a16="http://schemas.microsoft.com/office/drawing/2014/main" id="{A7DCCE83-F2D3-E945-AFC2-C02413D80BB4}"/>
              </a:ext>
            </a:extLst>
          </p:cNvPr>
          <p:cNvSpPr>
            <a:spLocks noGrp="1"/>
          </p:cNvSpPr>
          <p:nvPr>
            <p:ph type="title" hasCustomPrompt="1"/>
          </p:nvPr>
        </p:nvSpPr>
        <p:spPr>
          <a:xfrm>
            <a:off x="720229" y="503555"/>
            <a:ext cx="6481078" cy="552451"/>
          </a:xfrm>
        </p:spPr>
        <p:txBody>
          <a:bodyPr>
            <a:normAutofit/>
          </a:bodyPr>
          <a:lstStyle>
            <a:lvl1pPr algn="l">
              <a:defRPr sz="2399" b="0" i="0">
                <a:solidFill>
                  <a:schemeClr val="bg1"/>
                </a:solidFill>
                <a:latin typeface="Arial" panose="020B0604020202020204" pitchFamily="34" charset="0"/>
                <a:cs typeface="Arial" panose="020B0604020202020204" pitchFamily="34" charset="0"/>
              </a:defRPr>
            </a:lvl1pPr>
          </a:lstStyle>
          <a:p>
            <a:r>
              <a:rPr lang="en-US"/>
              <a:t>Click to add</a:t>
            </a:r>
            <a:r>
              <a:rPr lang="zh-CN" altLang="en-US"/>
              <a:t> </a:t>
            </a:r>
            <a:r>
              <a:rPr lang="en-US" altLang="zh-CN"/>
              <a:t>title</a:t>
            </a:r>
            <a:endParaRPr lang="en-US"/>
          </a:p>
        </p:txBody>
      </p:sp>
      <p:sp>
        <p:nvSpPr>
          <p:cNvPr id="4" name="Text Placeholder 3">
            <a:extLst>
              <a:ext uri="{FF2B5EF4-FFF2-40B4-BE49-F238E27FC236}">
                <a16:creationId xmlns:a16="http://schemas.microsoft.com/office/drawing/2014/main" id="{0CA3D163-140F-5C4D-9E7B-0E1E9B9BD234}"/>
              </a:ext>
            </a:extLst>
          </p:cNvPr>
          <p:cNvSpPr>
            <a:spLocks noGrp="1"/>
          </p:cNvSpPr>
          <p:nvPr>
            <p:ph type="body" sz="quarter" idx="10" hasCustomPrompt="1"/>
          </p:nvPr>
        </p:nvSpPr>
        <p:spPr>
          <a:xfrm>
            <a:off x="504452" y="1871935"/>
            <a:ext cx="2592288" cy="432048"/>
          </a:xfrm>
        </p:spPr>
        <p:txBody>
          <a:bodyPr>
            <a:normAutofit/>
          </a:bodyPr>
          <a:lstStyle>
            <a:lvl1pPr marL="0" indent="0">
              <a:buNone/>
              <a:defRPr sz="1999" b="1" i="0">
                <a:solidFill>
                  <a:schemeClr val="tx2"/>
                </a:solidFill>
                <a:latin typeface="Arial" panose="020B0604020202020204" pitchFamily="34" charset="0"/>
                <a:cs typeface="Arial" panose="020B0604020202020204" pitchFamily="34" charset="0"/>
              </a:defRPr>
            </a:lvl1pPr>
            <a:lvl2pPr marL="457108" indent="0">
              <a:buNone/>
              <a:defRPr/>
            </a:lvl2pPr>
            <a:lvl3pPr marL="914216" indent="0">
              <a:buNone/>
              <a:defRPr/>
            </a:lvl3pPr>
            <a:lvl4pPr marL="1371324" indent="0">
              <a:buNone/>
              <a:defRPr/>
            </a:lvl4pPr>
            <a:lvl5pPr marL="1828432" indent="0">
              <a:buNone/>
              <a:defRPr/>
            </a:lvl5pPr>
          </a:lstStyle>
          <a:p>
            <a:pPr lvl="0"/>
            <a:r>
              <a:rPr lang="en-US"/>
              <a:t>Click to add</a:t>
            </a:r>
            <a:r>
              <a:rPr lang="zh-CN" altLang="en-US"/>
              <a:t> </a:t>
            </a:r>
            <a:r>
              <a:rPr lang="en-US" altLang="zh-CN"/>
              <a:t>title</a:t>
            </a:r>
            <a:endParaRPr lang="en-US"/>
          </a:p>
        </p:txBody>
      </p:sp>
      <p:sp>
        <p:nvSpPr>
          <p:cNvPr id="7" name="Text Placeholder 15">
            <a:extLst>
              <a:ext uri="{FF2B5EF4-FFF2-40B4-BE49-F238E27FC236}">
                <a16:creationId xmlns:a16="http://schemas.microsoft.com/office/drawing/2014/main" id="{59156C66-DF9E-CF42-A68B-D68D0153C6A7}"/>
              </a:ext>
            </a:extLst>
          </p:cNvPr>
          <p:cNvSpPr>
            <a:spLocks noGrp="1"/>
          </p:cNvSpPr>
          <p:nvPr>
            <p:ph type="body" sz="quarter" idx="12" hasCustomPrompt="1"/>
          </p:nvPr>
        </p:nvSpPr>
        <p:spPr>
          <a:xfrm>
            <a:off x="504452" y="2520007"/>
            <a:ext cx="4896544" cy="2585056"/>
          </a:xfrm>
        </p:spPr>
        <p:txBody>
          <a:bodyPr>
            <a:noAutofit/>
          </a:bodyPr>
          <a:lstStyle>
            <a:lvl1pPr marL="0" marR="0" indent="0" algn="l" defTabSz="914216" rtl="0" eaLnBrk="1" fontAlgn="auto" latinLnBrk="0" hangingPunct="1">
              <a:lnSpc>
                <a:spcPct val="150000"/>
              </a:lnSpc>
              <a:spcBef>
                <a:spcPct val="20000"/>
              </a:spcBef>
              <a:spcAft>
                <a:spcPts val="0"/>
              </a:spcAft>
              <a:buClrTx/>
              <a:buSzTx/>
              <a:buFont typeface="Arial" panose="020B0604020202020204" pitchFamily="34" charset="0"/>
              <a:buNone/>
              <a:tabLst/>
              <a:defRPr sz="1100"/>
            </a:lvl1pPr>
            <a:lvl2pPr marL="457108" indent="0">
              <a:buNone/>
              <a:defRPr/>
            </a:lvl2pPr>
            <a:lvl3pPr marL="914216" indent="0">
              <a:buNone/>
              <a:defRPr/>
            </a:lvl3pPr>
            <a:lvl4pPr marL="1371324" indent="0">
              <a:buNone/>
              <a:defRPr/>
            </a:lvl4pPr>
            <a:lvl5pPr marL="1828432" indent="0">
              <a:buNone/>
              <a:defRPr/>
            </a:lvl5pPr>
          </a:lstStyle>
          <a:p>
            <a:pPr marL="0" marR="0" lvl="0" indent="0" algn="l" defTabSz="914216" rtl="0" eaLnBrk="1" fontAlgn="auto" latinLnBrk="0" hangingPunct="1">
              <a:lnSpc>
                <a:spcPct val="150000"/>
              </a:lnSpc>
              <a:spcBef>
                <a:spcPct val="20000"/>
              </a:spcBef>
              <a:spcAft>
                <a:spcPts val="0"/>
              </a:spcAft>
              <a:buClrTx/>
              <a:buSzTx/>
              <a:buFont typeface="Arial" panose="020B0604020202020204" pitchFamily="34" charset="0"/>
              <a:buNone/>
              <a:tabLst/>
              <a:defRPr/>
            </a:pPr>
            <a:r>
              <a:rPr lang="en-US" sz="1200">
                <a:solidFill>
                  <a:srgbClr val="717071"/>
                </a:solidFill>
                <a:latin typeface="Arial" panose="020B0604020202020204" pitchFamily="34" charset="0"/>
                <a:cs typeface="Arial" panose="020B0604020202020204" pitchFamily="34" charset="0"/>
              </a:rPr>
              <a:t>Please add the text content here, adjust the font and font size as needed, it is recommended Align both ends. Please add body content here, adjust as needed  The entire font and font size are recommended to be aligned at both ends.</a:t>
            </a:r>
            <a:r>
              <a:rPr lang="zh-CN" altLang="en-US" sz="1200">
                <a:solidFill>
                  <a:srgbClr val="717071"/>
                </a:solidFill>
                <a:latin typeface="Arial" panose="020B0604020202020204" pitchFamily="34" charset="0"/>
                <a:cs typeface="Arial" panose="020B0604020202020204" pitchFamily="34" charset="0"/>
              </a:rPr>
              <a:t> </a:t>
            </a:r>
            <a:r>
              <a:rPr lang="en-US" sz="1200">
                <a:solidFill>
                  <a:srgbClr val="717071"/>
                </a:solidFill>
                <a:latin typeface="Arial" panose="020B0604020202020204" pitchFamily="34" charset="0"/>
                <a:cs typeface="Arial" panose="020B0604020202020204" pitchFamily="34" charset="0"/>
              </a:rPr>
              <a:t>Please add the text content here, adjust the font and font size as needed, it is recommended Align both ends. Please add body content here, adjust as needed  The entire font and font size are recommended to be aligned at both ends.</a:t>
            </a:r>
          </a:p>
          <a:p>
            <a:pPr algn="l" fontAlgn="auto">
              <a:lnSpc>
                <a:spcPct val="150000"/>
              </a:lnSpc>
            </a:pPr>
            <a:endParaRPr lang="en-US" sz="1200">
              <a:solidFill>
                <a:srgbClr val="717071"/>
              </a:solidFill>
              <a:latin typeface="Arial" panose="020B0604020202020204" pitchFamily="34" charset="0"/>
              <a:cs typeface="Arial" panose="020B0604020202020204" pitchFamily="34" charset="0"/>
            </a:endParaRPr>
          </a:p>
        </p:txBody>
      </p:sp>
      <p:sp>
        <p:nvSpPr>
          <p:cNvPr id="9" name="Picture Placeholder 8">
            <a:extLst>
              <a:ext uri="{FF2B5EF4-FFF2-40B4-BE49-F238E27FC236}">
                <a16:creationId xmlns:a16="http://schemas.microsoft.com/office/drawing/2014/main" id="{43B9A486-4F53-CB43-BA4D-0AA197AD4887}"/>
              </a:ext>
            </a:extLst>
          </p:cNvPr>
          <p:cNvSpPr>
            <a:spLocks noGrp="1"/>
          </p:cNvSpPr>
          <p:nvPr>
            <p:ph type="pic" sz="quarter" idx="13"/>
          </p:nvPr>
        </p:nvSpPr>
        <p:spPr>
          <a:xfrm>
            <a:off x="5761037" y="1871936"/>
            <a:ext cx="5113337" cy="3233737"/>
          </a:xfrm>
          <a:solidFill>
            <a:schemeClr val="bg1">
              <a:lumMod val="95000"/>
            </a:schemeClr>
          </a:solidFill>
        </p:spPr>
        <p:txBody>
          <a:bodyPr/>
          <a:lstStyle/>
          <a:p>
            <a:r>
              <a:rPr lang="en-US"/>
              <a:t>Click icon to add picture</a:t>
            </a:r>
          </a:p>
        </p:txBody>
      </p:sp>
      <p:pic>
        <p:nvPicPr>
          <p:cNvPr id="10" name="图片 1" descr="未标题-1-04">
            <a:extLst>
              <a:ext uri="{FF2B5EF4-FFF2-40B4-BE49-F238E27FC236}">
                <a16:creationId xmlns:a16="http://schemas.microsoft.com/office/drawing/2014/main" id="{3C379ED6-758F-7642-9864-8B215A6F10AD}"/>
              </a:ext>
            </a:extLst>
          </p:cNvPr>
          <p:cNvPicPr>
            <a:picLocks noChangeAspect="1"/>
          </p:cNvPicPr>
          <p:nvPr userDrawn="1"/>
        </p:nvPicPr>
        <p:blipFill>
          <a:blip r:embed="rId3" cstate="print"/>
          <a:stretch>
            <a:fillRect/>
          </a:stretch>
        </p:blipFill>
        <p:spPr>
          <a:xfrm>
            <a:off x="9577462" y="647799"/>
            <a:ext cx="1440160" cy="352205"/>
          </a:xfrm>
          <a:prstGeom prst="rect">
            <a:avLst/>
          </a:prstGeom>
        </p:spPr>
      </p:pic>
    </p:spTree>
    <p:extLst>
      <p:ext uri="{BB962C8B-B14F-4D97-AF65-F5344CB8AC3E}">
        <p14:creationId xmlns:p14="http://schemas.microsoft.com/office/powerpoint/2010/main" val="343997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8" name="图片 3" descr="4444-04">
            <a:extLst>
              <a:ext uri="{FF2B5EF4-FFF2-40B4-BE49-F238E27FC236}">
                <a16:creationId xmlns:a16="http://schemas.microsoft.com/office/drawing/2014/main" id="{9D08B7CD-6F77-9D47-8B98-56437B7C0361}"/>
              </a:ext>
            </a:extLst>
          </p:cNvPr>
          <p:cNvPicPr>
            <a:picLocks noChangeAspect="1"/>
          </p:cNvPicPr>
          <p:nvPr userDrawn="1"/>
        </p:nvPicPr>
        <p:blipFill rotWithShape="1">
          <a:blip r:embed="rId2" cstate="print"/>
          <a:srcRect t="-19620" r="3644" b="-11669"/>
          <a:stretch/>
        </p:blipFill>
        <p:spPr>
          <a:xfrm>
            <a:off x="0" y="185901"/>
            <a:ext cx="8687852" cy="701766"/>
          </a:xfrm>
          <a:prstGeom prst="rect">
            <a:avLst/>
          </a:prstGeom>
        </p:spPr>
      </p:pic>
      <p:pic>
        <p:nvPicPr>
          <p:cNvPr id="11" name="图片 1" descr="未标题-1-04">
            <a:extLst>
              <a:ext uri="{FF2B5EF4-FFF2-40B4-BE49-F238E27FC236}">
                <a16:creationId xmlns:a16="http://schemas.microsoft.com/office/drawing/2014/main" id="{23AE46DD-51E7-9845-B484-53FF08EEC48D}"/>
              </a:ext>
            </a:extLst>
          </p:cNvPr>
          <p:cNvPicPr>
            <a:picLocks noChangeAspect="1"/>
          </p:cNvPicPr>
          <p:nvPr userDrawn="1"/>
        </p:nvPicPr>
        <p:blipFill>
          <a:blip r:embed="rId3" cstate="print"/>
          <a:stretch>
            <a:fillRect/>
          </a:stretch>
        </p:blipFill>
        <p:spPr>
          <a:xfrm>
            <a:off x="9413124" y="419188"/>
            <a:ext cx="1498200" cy="366342"/>
          </a:xfrm>
          <a:prstGeom prst="rect">
            <a:avLst/>
          </a:prstGeom>
        </p:spPr>
      </p:pic>
      <p:sp>
        <p:nvSpPr>
          <p:cNvPr id="2" name="Datumsplatzhalter 1">
            <a:extLst>
              <a:ext uri="{FF2B5EF4-FFF2-40B4-BE49-F238E27FC236}">
                <a16:creationId xmlns:a16="http://schemas.microsoft.com/office/drawing/2014/main" id="{902B4881-EB6F-F167-3F76-EB8D3E20A246}"/>
              </a:ext>
            </a:extLst>
          </p:cNvPr>
          <p:cNvSpPr>
            <a:spLocks noGrp="1"/>
          </p:cNvSpPr>
          <p:nvPr>
            <p:ph type="dt" sz="half" idx="10"/>
          </p:nvPr>
        </p:nvSpPr>
        <p:spPr/>
        <p:txBody>
          <a:bodyPr/>
          <a:lstStyle/>
          <a:p>
            <a:endParaRPr lang="zh-CN" altLang="en-US"/>
          </a:p>
        </p:txBody>
      </p:sp>
      <p:sp>
        <p:nvSpPr>
          <p:cNvPr id="3" name="Fußzeilenplatzhalter 2">
            <a:extLst>
              <a:ext uri="{FF2B5EF4-FFF2-40B4-BE49-F238E27FC236}">
                <a16:creationId xmlns:a16="http://schemas.microsoft.com/office/drawing/2014/main" id="{36E84AEB-4CE5-112B-1B98-F230B498A279}"/>
              </a:ext>
            </a:extLst>
          </p:cNvPr>
          <p:cNvSpPr>
            <a:spLocks noGrp="1"/>
          </p:cNvSpPr>
          <p:nvPr>
            <p:ph type="ftr" sz="quarter" idx="11"/>
          </p:nvPr>
        </p:nvSpPr>
        <p:spPr>
          <a:xfrm>
            <a:off x="2695635" y="-43502"/>
            <a:ext cx="5353815" cy="345009"/>
          </a:xfrm>
        </p:spPr>
        <p:txBody>
          <a:bodyPr/>
          <a:lstStyle/>
          <a:p>
            <a:r>
              <a:rPr lang="en-GB" altLang="zh-CN"/>
              <a:t>V5 2024.11 (Always use the latest version of the service handbook!)</a:t>
            </a:r>
            <a:endParaRPr lang="zh-CN" altLang="en-US"/>
          </a:p>
        </p:txBody>
      </p:sp>
      <p:sp>
        <p:nvSpPr>
          <p:cNvPr id="4" name="Foliennummernplatzhalter 3">
            <a:extLst>
              <a:ext uri="{FF2B5EF4-FFF2-40B4-BE49-F238E27FC236}">
                <a16:creationId xmlns:a16="http://schemas.microsoft.com/office/drawing/2014/main" id="{2D6F8413-3F19-0E06-CC97-93C4B3100D9B}"/>
              </a:ext>
            </a:extLst>
          </p:cNvPr>
          <p:cNvSpPr>
            <a:spLocks noGrp="1"/>
          </p:cNvSpPr>
          <p:nvPr>
            <p:ph type="sldNum" sz="quarter" idx="12"/>
          </p:nvPr>
        </p:nvSpPr>
        <p:spPr>
          <a:xfrm>
            <a:off x="8538388" y="-1713"/>
            <a:ext cx="2688484" cy="345009"/>
          </a:xfrm>
        </p:spPr>
        <p:txBody>
          <a:bodyPr/>
          <a:lstStyle/>
          <a:p>
            <a:fld id="{EAE82E73-CB9D-47E2-A8F0-29B6C8FE3D14}" type="slidenum">
              <a:rPr lang="zh-CN" altLang="en-US" smtClean="0"/>
              <a:t>‹#›</a:t>
            </a:fld>
            <a:endParaRPr lang="zh-CN" altLang="en-US"/>
          </a:p>
        </p:txBody>
      </p:sp>
    </p:spTree>
    <p:extLst>
      <p:ext uri="{BB962C8B-B14F-4D97-AF65-F5344CB8AC3E}">
        <p14:creationId xmlns:p14="http://schemas.microsoft.com/office/powerpoint/2010/main" val="3460322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76104" y="259508"/>
            <a:ext cx="10369868" cy="108002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76104" y="1512041"/>
            <a:ext cx="10369868" cy="42766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76104" y="6006163"/>
            <a:ext cx="2688484" cy="345009"/>
          </a:xfrm>
          <a:prstGeom prst="rect">
            <a:avLst/>
          </a:prstGeom>
        </p:spPr>
        <p:txBody>
          <a:bodyPr vert="horz" lIns="91440" tIns="45720" rIns="91440" bIns="45720" rtlCol="0" anchor="ctr"/>
          <a:lstStyle>
            <a:lvl1pPr algn="l">
              <a:defRPr sz="1200">
                <a:solidFill>
                  <a:schemeClr val="tx1">
                    <a:tint val="75000"/>
                  </a:schemeClr>
                </a:solidFill>
              </a:defRPr>
            </a:lvl1pPr>
          </a:lstStyle>
          <a:p>
            <a:fld id="{A91100B2-D280-4304-9C3E-5D610B0409AA}" type="datetimeFigureOut">
              <a:rPr lang="zh-CN" altLang="en-US" smtClean="0"/>
              <a:t>2026/5/19</a:t>
            </a:fld>
            <a:endParaRPr lang="zh-CN" altLang="en-US"/>
          </a:p>
        </p:txBody>
      </p:sp>
      <p:sp>
        <p:nvSpPr>
          <p:cNvPr id="5" name="页脚占位符 4"/>
          <p:cNvSpPr>
            <a:spLocks noGrp="1"/>
          </p:cNvSpPr>
          <p:nvPr>
            <p:ph type="ftr" sz="quarter" idx="3"/>
          </p:nvPr>
        </p:nvSpPr>
        <p:spPr>
          <a:xfrm>
            <a:off x="3936709" y="6006163"/>
            <a:ext cx="3648657" cy="34500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257487" y="6006163"/>
            <a:ext cx="2688484" cy="345009"/>
          </a:xfrm>
          <a:prstGeom prst="rect">
            <a:avLst/>
          </a:prstGeom>
        </p:spPr>
        <p:txBody>
          <a:bodyPr vert="horz" lIns="91440" tIns="45720" rIns="91440" bIns="45720" rtlCol="0" anchor="ctr"/>
          <a:lstStyle>
            <a:lvl1pPr algn="r">
              <a:defRPr sz="1200">
                <a:solidFill>
                  <a:schemeClr val="tx1">
                    <a:tint val="75000"/>
                  </a:schemeClr>
                </a:solidFill>
              </a:defRPr>
            </a:lvl1pPr>
          </a:lstStyle>
          <a:p>
            <a:fld id="{EAE82E73-CB9D-47E2-A8F0-29B6C8FE3D1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64" r:id="rId3"/>
    <p:sldLayoutId id="2147483663" r:id="rId4"/>
    <p:sldLayoutId id="2147483662" r:id="rId5"/>
    <p:sldLayoutId id="2147483654" r:id="rId6"/>
    <p:sldLayoutId id="2147483665" r:id="rId7"/>
    <p:sldLayoutId id="214748366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10xgenomics.com/support/universal-three-prime-gene-expression/documentation/steps/sample-prep/chromium-nuclei-isolation-kit-tested-tissu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9596E4-8FF4-B44F-91D4-C67AD5668366}"/>
              </a:ext>
            </a:extLst>
          </p:cNvPr>
          <p:cNvSpPr>
            <a:spLocks noGrp="1"/>
          </p:cNvSpPr>
          <p:nvPr>
            <p:ph type="body" sz="quarter" idx="10"/>
          </p:nvPr>
        </p:nvSpPr>
        <p:spPr>
          <a:xfrm>
            <a:off x="2952725" y="2375991"/>
            <a:ext cx="6327115" cy="522064"/>
          </a:xfrm>
        </p:spPr>
        <p:txBody>
          <a:bodyPr>
            <a:normAutofit/>
          </a:bodyPr>
          <a:lstStyle/>
          <a:p>
            <a:r>
              <a:rPr lang="en-US" dirty="0"/>
              <a:t>Single cell RNA services </a:t>
            </a:r>
          </a:p>
        </p:txBody>
      </p:sp>
      <p:sp>
        <p:nvSpPr>
          <p:cNvPr id="8" name="Text Placeholder 7">
            <a:extLst>
              <a:ext uri="{FF2B5EF4-FFF2-40B4-BE49-F238E27FC236}">
                <a16:creationId xmlns:a16="http://schemas.microsoft.com/office/drawing/2014/main" id="{7B8BE55C-71C3-B543-B7A0-10FC0AED867C}"/>
              </a:ext>
            </a:extLst>
          </p:cNvPr>
          <p:cNvSpPr>
            <a:spLocks noGrp="1"/>
          </p:cNvSpPr>
          <p:nvPr>
            <p:ph type="body" sz="quarter" idx="11"/>
          </p:nvPr>
        </p:nvSpPr>
        <p:spPr/>
        <p:txBody>
          <a:bodyPr>
            <a:normAutofit lnSpcReduction="10000"/>
          </a:bodyPr>
          <a:lstStyle/>
          <a:p>
            <a:r>
              <a:rPr lang="en-US" dirty="0"/>
              <a:t>Shelly Pathak</a:t>
            </a:r>
          </a:p>
          <a:p>
            <a:r>
              <a:rPr lang="en-US" dirty="0"/>
              <a:t>May 2026</a:t>
            </a:r>
          </a:p>
        </p:txBody>
      </p:sp>
    </p:spTree>
    <p:extLst>
      <p:ext uri="{BB962C8B-B14F-4D97-AF65-F5344CB8AC3E}">
        <p14:creationId xmlns:p14="http://schemas.microsoft.com/office/powerpoint/2010/main" val="65263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7C22D-4FFB-EE8A-8CA5-D0F11709C68F}"/>
              </a:ext>
            </a:extLst>
          </p:cNvPr>
          <p:cNvSpPr>
            <a:spLocks noGrp="1"/>
          </p:cNvSpPr>
          <p:nvPr>
            <p:ph type="title"/>
          </p:nvPr>
        </p:nvSpPr>
        <p:spPr/>
        <p:txBody>
          <a:bodyPr>
            <a:normAutofit fontScale="90000"/>
          </a:bodyPr>
          <a:lstStyle/>
          <a:p>
            <a:r>
              <a:rPr lang="en-GB" dirty="0"/>
              <a:t>Sample prep for snRNA: Frozen tissues/organoids</a:t>
            </a:r>
          </a:p>
        </p:txBody>
      </p:sp>
      <p:pic>
        <p:nvPicPr>
          <p:cNvPr id="5" name="Picture 4">
            <a:extLst>
              <a:ext uri="{FF2B5EF4-FFF2-40B4-BE49-F238E27FC236}">
                <a16:creationId xmlns:a16="http://schemas.microsoft.com/office/drawing/2014/main" id="{DE63FE64-EEA3-6C2F-7087-5F0D2EBD4761}"/>
              </a:ext>
            </a:extLst>
          </p:cNvPr>
          <p:cNvPicPr>
            <a:picLocks noChangeAspect="1"/>
          </p:cNvPicPr>
          <p:nvPr/>
        </p:nvPicPr>
        <p:blipFill>
          <a:blip r:embed="rId2"/>
          <a:srcRect t="17697"/>
          <a:stretch>
            <a:fillRect/>
          </a:stretch>
        </p:blipFill>
        <p:spPr>
          <a:xfrm>
            <a:off x="432445" y="1535507"/>
            <a:ext cx="9974726" cy="4441113"/>
          </a:xfrm>
          <a:prstGeom prst="rect">
            <a:avLst/>
          </a:prstGeom>
        </p:spPr>
      </p:pic>
    </p:spTree>
    <p:extLst>
      <p:ext uri="{BB962C8B-B14F-4D97-AF65-F5344CB8AC3E}">
        <p14:creationId xmlns:p14="http://schemas.microsoft.com/office/powerpoint/2010/main" val="295977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4338D-2F7C-021B-5672-50671837E1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A2C8A-5D8C-44B1-4E9E-D8111D72F0D3}"/>
              </a:ext>
            </a:extLst>
          </p:cNvPr>
          <p:cNvSpPr>
            <a:spLocks noGrp="1"/>
          </p:cNvSpPr>
          <p:nvPr>
            <p:ph type="title"/>
          </p:nvPr>
        </p:nvSpPr>
        <p:spPr>
          <a:xfrm>
            <a:off x="720229" y="503554"/>
            <a:ext cx="8425184" cy="552451"/>
          </a:xfrm>
        </p:spPr>
        <p:txBody>
          <a:bodyPr>
            <a:normAutofit/>
          </a:bodyPr>
          <a:lstStyle/>
          <a:p>
            <a:r>
              <a:rPr lang="en-GB" dirty="0"/>
              <a:t>Sample prep for </a:t>
            </a:r>
            <a:r>
              <a:rPr lang="en-GB" dirty="0" err="1"/>
              <a:t>scRNA</a:t>
            </a:r>
            <a:r>
              <a:rPr lang="en-GB" dirty="0"/>
              <a:t>: cryopreserved cell suspensions</a:t>
            </a:r>
          </a:p>
        </p:txBody>
      </p:sp>
      <p:pic>
        <p:nvPicPr>
          <p:cNvPr id="4" name="Picture 3">
            <a:extLst>
              <a:ext uri="{FF2B5EF4-FFF2-40B4-BE49-F238E27FC236}">
                <a16:creationId xmlns:a16="http://schemas.microsoft.com/office/drawing/2014/main" id="{6AAE6D15-FECB-1DC6-F38D-591274562EA9}"/>
              </a:ext>
            </a:extLst>
          </p:cNvPr>
          <p:cNvPicPr>
            <a:picLocks noChangeAspect="1"/>
          </p:cNvPicPr>
          <p:nvPr/>
        </p:nvPicPr>
        <p:blipFill>
          <a:blip r:embed="rId2"/>
          <a:stretch>
            <a:fillRect/>
          </a:stretch>
        </p:blipFill>
        <p:spPr>
          <a:xfrm>
            <a:off x="288429" y="1556404"/>
            <a:ext cx="10469436" cy="4420217"/>
          </a:xfrm>
          <a:prstGeom prst="rect">
            <a:avLst/>
          </a:prstGeom>
        </p:spPr>
      </p:pic>
    </p:spTree>
    <p:extLst>
      <p:ext uri="{BB962C8B-B14F-4D97-AF65-F5344CB8AC3E}">
        <p14:creationId xmlns:p14="http://schemas.microsoft.com/office/powerpoint/2010/main" val="392507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94FE5-B037-34B5-3DE1-B86B0B75C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55978-86FE-C811-57BC-391FDE4B7546}"/>
              </a:ext>
            </a:extLst>
          </p:cNvPr>
          <p:cNvSpPr>
            <a:spLocks noGrp="1"/>
          </p:cNvSpPr>
          <p:nvPr>
            <p:ph type="title"/>
          </p:nvPr>
        </p:nvSpPr>
        <p:spPr/>
        <p:txBody>
          <a:bodyPr/>
          <a:lstStyle/>
          <a:p>
            <a:r>
              <a:rPr lang="en-GB" dirty="0"/>
              <a:t>snRNA </a:t>
            </a:r>
            <a:r>
              <a:rPr lang="en-GB" dirty="0" err="1"/>
              <a:t>Seq</a:t>
            </a:r>
            <a:r>
              <a:rPr lang="en-GB" dirty="0"/>
              <a:t> Workflow</a:t>
            </a:r>
            <a:endParaRPr dirty="0"/>
          </a:p>
        </p:txBody>
      </p:sp>
      <p:sp>
        <p:nvSpPr>
          <p:cNvPr id="3" name="TextBox 2">
            <a:extLst>
              <a:ext uri="{FF2B5EF4-FFF2-40B4-BE49-F238E27FC236}">
                <a16:creationId xmlns:a16="http://schemas.microsoft.com/office/drawing/2014/main" id="{2E847A0D-4915-331C-4BED-7E8BF3F88DE4}"/>
              </a:ext>
            </a:extLst>
          </p:cNvPr>
          <p:cNvSpPr txBox="1"/>
          <p:nvPr/>
        </p:nvSpPr>
        <p:spPr>
          <a:xfrm>
            <a:off x="432445" y="1223863"/>
            <a:ext cx="10290061" cy="369332"/>
          </a:xfrm>
          <a:prstGeom prst="rect">
            <a:avLst/>
          </a:prstGeom>
          <a:noFill/>
        </p:spPr>
        <p:txBody>
          <a:bodyPr wrap="none" rtlCol="0">
            <a:spAutoFit/>
          </a:bodyPr>
          <a:lstStyle/>
          <a:p>
            <a:r>
              <a:rPr lang="en-GB" dirty="0"/>
              <a:t>The client is to send snap-frozen tissues. </a:t>
            </a:r>
            <a:r>
              <a:rPr lang="en-GB" dirty="0" err="1"/>
              <a:t>Novogene</a:t>
            </a:r>
            <a:r>
              <a:rPr lang="en-GB" dirty="0"/>
              <a:t> prepares the nuclei suspension for snRNA </a:t>
            </a:r>
            <a:r>
              <a:rPr lang="en-GB" dirty="0" err="1"/>
              <a:t>seq</a:t>
            </a:r>
            <a:endParaRPr lang="en-GB" dirty="0"/>
          </a:p>
        </p:txBody>
      </p:sp>
      <p:pic>
        <p:nvPicPr>
          <p:cNvPr id="2050" name="Picture 2" descr="A diagram of a centrifuge&#10;&#10;AI-generated content may be incorrect.">
            <a:extLst>
              <a:ext uri="{FF2B5EF4-FFF2-40B4-BE49-F238E27FC236}">
                <a16:creationId xmlns:a16="http://schemas.microsoft.com/office/drawing/2014/main" id="{4CD6F7F0-7773-6050-0716-14CBD2859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70" y="1583848"/>
            <a:ext cx="10225533" cy="18737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93B1B67-F9E4-2965-2B74-A91DC4A56413}"/>
              </a:ext>
            </a:extLst>
          </p:cNvPr>
          <p:cNvSpPr>
            <a:spLocks noChangeArrowheads="1"/>
          </p:cNvSpPr>
          <p:nvPr/>
        </p:nvSpPr>
        <p:spPr bwMode="auto">
          <a:xfrm>
            <a:off x="612318" y="4089422"/>
            <a:ext cx="1044155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a:ln>
                  <a:noFill/>
                </a:ln>
                <a:solidFill>
                  <a:schemeClr val="tx1"/>
                </a:solidFill>
                <a:effectLst/>
                <a:latin typeface="Arial" panose="020B0604020202020204" pitchFamily="34" charset="0"/>
              </a:rPr>
              <a:t>Novogene utilizes Chromium nuclei isolation kit from 10X Genomics for nuclei isolation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a:ln>
                  <a:noFill/>
                </a:ln>
                <a:solidFill>
                  <a:schemeClr val="tx1"/>
                </a:solidFill>
                <a:effectLst/>
                <a:latin typeface="Arial" panose="020B0604020202020204" pitchFamily="34" charset="0"/>
              </a:rPr>
              <a:t>Recommended to load nuclei suspension on the GEM-X chip within 30 min of preparation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a:ln>
                  <a:noFill/>
                </a:ln>
                <a:solidFill>
                  <a:schemeClr val="tx1"/>
                </a:solidFill>
                <a:effectLst/>
                <a:latin typeface="Arial" panose="020B0604020202020204" pitchFamily="34" charset="0"/>
              </a:rPr>
              <a:t>Not recommended to freeze isolated nuclei prior to running the assay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a:ln>
                  <a:noFill/>
                </a:ln>
                <a:solidFill>
                  <a:schemeClr val="tx1"/>
                </a:solidFill>
                <a:effectLst/>
                <a:latin typeface="Arial" panose="020B0604020202020204" pitchFamily="34" charset="0"/>
              </a:rPr>
              <a:t>We cannot accept frozen/cryopreserved nuclei suspensions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a:ln>
                  <a:noFill/>
                </a:ln>
                <a:solidFill>
                  <a:schemeClr val="tx1"/>
                </a:solidFill>
                <a:effectLst/>
                <a:latin typeface="Arial" panose="020B0604020202020204" pitchFamily="34" charset="0"/>
              </a:rPr>
              <a:t>List of tested tissues: </a:t>
            </a:r>
            <a:r>
              <a:rPr kumimoji="0" lang="en-US" altLang="en-US" sz="1800" i="0" u="none" strike="noStrike" cap="none" normalizeH="0" baseline="0">
                <a:ln>
                  <a:noFill/>
                </a:ln>
                <a:solidFill>
                  <a:schemeClr val="tx1"/>
                </a:solidFill>
                <a:effectLst/>
                <a:latin typeface="Arial" panose="020B0604020202020204" pitchFamily="34" charset="0"/>
                <a:hlinkClick r:id="rId4"/>
              </a:rPr>
              <a:t>https://www.10xgenomics.com/support/universal-three-prime-gene-expression/documentation/steps/sample-prep/chromium-nuclei-isolation-kit-tested-tissues</a:t>
            </a:r>
            <a:endParaRPr kumimoji="0" lang="en-US" altLang="en-US" sz="18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21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04D10-8F66-EA8D-F331-046D4D884C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ED0A4D-BCD5-3531-D378-22C8E5484FA8}"/>
              </a:ext>
            </a:extLst>
          </p:cNvPr>
          <p:cNvSpPr>
            <a:spLocks noGrp="1"/>
          </p:cNvSpPr>
          <p:nvPr>
            <p:ph type="title"/>
          </p:nvPr>
        </p:nvSpPr>
        <p:spPr>
          <a:xfrm>
            <a:off x="181810" y="632709"/>
            <a:ext cx="8900201" cy="552451"/>
          </a:xfrm>
        </p:spPr>
        <p:txBody>
          <a:bodyPr vert="horz" lIns="86402" tIns="43201" rIns="86402" bIns="43201" rtlCol="0" anchor="t">
            <a:normAutofit/>
          </a:bodyPr>
          <a:lstStyle/>
          <a:p>
            <a:r>
              <a:rPr lang="en-US" sz="2457" b="1" err="1">
                <a:solidFill>
                  <a:prstClr val="white"/>
                </a:solidFill>
                <a:latin typeface="Arial"/>
                <a:ea typeface="宋体"/>
                <a:cs typeface="Arial"/>
              </a:rPr>
              <a:t>Novogene’s</a:t>
            </a:r>
            <a:r>
              <a:rPr lang="en-US" sz="2457" b="1">
                <a:solidFill>
                  <a:prstClr val="white"/>
                </a:solidFill>
                <a:latin typeface="Arial"/>
                <a:ea typeface="宋体"/>
                <a:cs typeface="Arial"/>
              </a:rPr>
              <a:t> single cell transcriptomics services</a:t>
            </a:r>
            <a:endParaRPr lang="en-US" sz="2400" b="1">
              <a:ea typeface="宋体"/>
            </a:endParaRPr>
          </a:p>
        </p:txBody>
      </p:sp>
      <p:graphicFrame>
        <p:nvGraphicFramePr>
          <p:cNvPr id="10" name="Tabelle 9">
            <a:extLst>
              <a:ext uri="{FF2B5EF4-FFF2-40B4-BE49-F238E27FC236}">
                <a16:creationId xmlns:a16="http://schemas.microsoft.com/office/drawing/2014/main" id="{34464791-542D-6523-6005-F8640274526A}"/>
              </a:ext>
            </a:extLst>
          </p:cNvPr>
          <p:cNvGraphicFramePr>
            <a:graphicFrameLocks noGrp="1"/>
          </p:cNvGraphicFramePr>
          <p:nvPr/>
        </p:nvGraphicFramePr>
        <p:xfrm>
          <a:off x="181810" y="1098321"/>
          <a:ext cx="10634207" cy="5246229"/>
        </p:xfrm>
        <a:graphic>
          <a:graphicData uri="http://schemas.openxmlformats.org/drawingml/2006/table">
            <a:tbl>
              <a:tblPr firstRow="1" bandRow="1">
                <a:tableStyleId>{5C22544A-7EE6-4342-B048-85BDC9FD1C3A}</a:tableStyleId>
              </a:tblPr>
              <a:tblGrid>
                <a:gridCol w="1621964">
                  <a:extLst>
                    <a:ext uri="{9D8B030D-6E8A-4147-A177-3AD203B41FA5}">
                      <a16:colId xmlns:a16="http://schemas.microsoft.com/office/drawing/2014/main" val="1292565430"/>
                    </a:ext>
                  </a:extLst>
                </a:gridCol>
                <a:gridCol w="3038122">
                  <a:extLst>
                    <a:ext uri="{9D8B030D-6E8A-4147-A177-3AD203B41FA5}">
                      <a16:colId xmlns:a16="http://schemas.microsoft.com/office/drawing/2014/main" val="3043931108"/>
                    </a:ext>
                  </a:extLst>
                </a:gridCol>
                <a:gridCol w="2790075">
                  <a:extLst>
                    <a:ext uri="{9D8B030D-6E8A-4147-A177-3AD203B41FA5}">
                      <a16:colId xmlns:a16="http://schemas.microsoft.com/office/drawing/2014/main" val="3703620442"/>
                    </a:ext>
                  </a:extLst>
                </a:gridCol>
                <a:gridCol w="3184046">
                  <a:extLst>
                    <a:ext uri="{9D8B030D-6E8A-4147-A177-3AD203B41FA5}">
                      <a16:colId xmlns:a16="http://schemas.microsoft.com/office/drawing/2014/main" val="3746888801"/>
                    </a:ext>
                  </a:extLst>
                </a:gridCol>
              </a:tblGrid>
              <a:tr h="350409">
                <a:tc>
                  <a:txBody>
                    <a:bodyPr/>
                    <a:lstStyle/>
                    <a:p>
                      <a:pPr algn="ctr"/>
                      <a:r>
                        <a:rPr lang="de-DE" sz="1700" b="1">
                          <a:solidFill>
                            <a:schemeClr val="bg1"/>
                          </a:solidFill>
                          <a:latin typeface="Arial" panose="020B0604020202020204" pitchFamily="34" charset="0"/>
                          <a:cs typeface="Arial" panose="020B0604020202020204" pitchFamily="34" charset="0"/>
                        </a:rPr>
                        <a:t>Service type</a:t>
                      </a:r>
                    </a:p>
                  </a:txBody>
                  <a:tcPr marL="86402" marR="86402" marT="43201" marB="43201">
                    <a:solidFill>
                      <a:schemeClr val="accent1"/>
                    </a:solidFill>
                  </a:tcPr>
                </a:tc>
                <a:tc>
                  <a:txBody>
                    <a:bodyPr/>
                    <a:lstStyle/>
                    <a:p>
                      <a:pPr algn="ctr"/>
                      <a:r>
                        <a:rPr lang="de-DE" sz="1700" b="1">
                          <a:solidFill>
                            <a:schemeClr val="tx1"/>
                          </a:solidFill>
                          <a:latin typeface="Arial" panose="020B0604020202020204" pitchFamily="34" charset="0"/>
                          <a:cs typeface="Arial" panose="020B0604020202020204" pitchFamily="34" charset="0"/>
                        </a:rPr>
                        <a:t>Single </a:t>
                      </a:r>
                      <a:r>
                        <a:rPr lang="de-DE" sz="1700" b="1" err="1">
                          <a:solidFill>
                            <a:schemeClr val="tx1"/>
                          </a:solidFill>
                          <a:latin typeface="Arial" panose="020B0604020202020204" pitchFamily="34" charset="0"/>
                          <a:cs typeface="Arial" panose="020B0604020202020204" pitchFamily="34" charset="0"/>
                        </a:rPr>
                        <a:t>nuclei</a:t>
                      </a:r>
                      <a:r>
                        <a:rPr lang="de-DE" sz="1700" b="1">
                          <a:solidFill>
                            <a:schemeClr val="tx1"/>
                          </a:solidFill>
                          <a:latin typeface="Arial" panose="020B0604020202020204" pitchFamily="34" charset="0"/>
                          <a:cs typeface="Arial" panose="020B0604020202020204" pitchFamily="34" charset="0"/>
                        </a:rPr>
                        <a:t> RNA-</a:t>
                      </a:r>
                      <a:r>
                        <a:rPr lang="de-DE" sz="1700" b="1" err="1">
                          <a:solidFill>
                            <a:schemeClr val="tx1"/>
                          </a:solidFill>
                          <a:latin typeface="Arial" panose="020B0604020202020204" pitchFamily="34" charset="0"/>
                          <a:cs typeface="Arial" panose="020B0604020202020204" pitchFamily="34" charset="0"/>
                        </a:rPr>
                        <a:t>seq</a:t>
                      </a:r>
                      <a:endParaRPr lang="de-DE" sz="1700" b="1">
                        <a:solidFill>
                          <a:schemeClr val="tx1"/>
                        </a:solidFill>
                        <a:latin typeface="Arial" panose="020B0604020202020204" pitchFamily="34" charset="0"/>
                        <a:cs typeface="Arial" panose="020B0604020202020204" pitchFamily="34" charset="0"/>
                      </a:endParaRPr>
                    </a:p>
                  </a:txBody>
                  <a:tcPr marL="86402" marR="86402" marT="43201" marB="43201">
                    <a:solidFill>
                      <a:schemeClr val="accent6">
                        <a:lumMod val="20000"/>
                        <a:lumOff val="80000"/>
                      </a:schemeClr>
                    </a:solidFill>
                  </a:tcPr>
                </a:tc>
                <a:tc gridSpan="2">
                  <a:txBody>
                    <a:bodyPr/>
                    <a:lstStyle/>
                    <a:p>
                      <a:pPr algn="ctr"/>
                      <a:r>
                        <a:rPr lang="de-DE" sz="1700" b="1">
                          <a:solidFill>
                            <a:schemeClr val="tx1"/>
                          </a:solidFill>
                          <a:latin typeface="Arial" panose="020B0604020202020204" pitchFamily="34" charset="0"/>
                          <a:cs typeface="Arial" panose="020B0604020202020204" pitchFamily="34" charset="0"/>
                        </a:rPr>
                        <a:t>Single </a:t>
                      </a:r>
                      <a:r>
                        <a:rPr lang="de-DE" sz="1700" b="1" err="1">
                          <a:solidFill>
                            <a:schemeClr val="tx1"/>
                          </a:solidFill>
                          <a:latin typeface="Arial" panose="020B0604020202020204" pitchFamily="34" charset="0"/>
                          <a:cs typeface="Arial" panose="020B0604020202020204" pitchFamily="34" charset="0"/>
                        </a:rPr>
                        <a:t>cell</a:t>
                      </a:r>
                      <a:r>
                        <a:rPr lang="de-DE" sz="1700" b="1">
                          <a:solidFill>
                            <a:schemeClr val="tx1"/>
                          </a:solidFill>
                          <a:latin typeface="Arial" panose="020B0604020202020204" pitchFamily="34" charset="0"/>
                          <a:cs typeface="Arial" panose="020B0604020202020204" pitchFamily="34" charset="0"/>
                        </a:rPr>
                        <a:t> RNA-</a:t>
                      </a:r>
                      <a:r>
                        <a:rPr lang="de-DE" sz="1700" b="1" err="1">
                          <a:solidFill>
                            <a:schemeClr val="tx1"/>
                          </a:solidFill>
                          <a:latin typeface="Arial" panose="020B0604020202020204" pitchFamily="34" charset="0"/>
                          <a:cs typeface="Arial" panose="020B0604020202020204" pitchFamily="34" charset="0"/>
                        </a:rPr>
                        <a:t>seq</a:t>
                      </a:r>
                      <a:endParaRPr lang="de-DE" sz="1700"/>
                    </a:p>
                  </a:txBody>
                  <a:tcPr marL="86402" marR="86402" marT="43201" marB="43201">
                    <a:solidFill>
                      <a:schemeClr val="accent1">
                        <a:lumMod val="20000"/>
                        <a:lumOff val="80000"/>
                      </a:schemeClr>
                    </a:solidFill>
                  </a:tcPr>
                </a:tc>
                <a:tc hMerge="1">
                  <a:txBody>
                    <a:bodyPr/>
                    <a:lstStyle/>
                    <a:p>
                      <a:endParaRPr/>
                    </a:p>
                  </a:txBody>
                  <a:tcPr>
                    <a:solidFill>
                      <a:schemeClr val="bg2"/>
                    </a:solidFill>
                  </a:tcPr>
                </a:tc>
                <a:extLst>
                  <a:ext uri="{0D108BD9-81ED-4DB2-BD59-A6C34878D82A}">
                    <a16:rowId xmlns:a16="http://schemas.microsoft.com/office/drawing/2014/main" val="1540581567"/>
                  </a:ext>
                </a:extLst>
              </a:tr>
              <a:tr h="777621">
                <a:tc>
                  <a:txBody>
                    <a:bodyPr/>
                    <a:lstStyle/>
                    <a:p>
                      <a:pPr algn="ctr"/>
                      <a:r>
                        <a:rPr lang="de-DE" sz="1300" b="1">
                          <a:solidFill>
                            <a:schemeClr val="bg1"/>
                          </a:solidFill>
                          <a:latin typeface="Arial" panose="020B0604020202020204" pitchFamily="34" charset="0"/>
                          <a:cs typeface="Arial" panose="020B0604020202020204" pitchFamily="34" charset="0"/>
                        </a:rPr>
                        <a:t>Sample type</a:t>
                      </a:r>
                    </a:p>
                  </a:txBody>
                  <a:tcPr marL="86402" marR="86402" marT="43201" marB="43201">
                    <a:solidFill>
                      <a:schemeClr val="accent1"/>
                    </a:solidFill>
                  </a:tcPr>
                </a:tc>
                <a:tc>
                  <a:txBody>
                    <a:bodyPr/>
                    <a:lstStyle/>
                    <a:p>
                      <a:pPr algn="ctr"/>
                      <a:r>
                        <a:rPr lang="de-DE" sz="1500" b="1">
                          <a:solidFill>
                            <a:schemeClr val="tx1"/>
                          </a:solidFill>
                          <a:latin typeface="Arial" panose="020B0604020202020204" pitchFamily="34" charset="0"/>
                          <a:cs typeface="Arial" panose="020B0604020202020204" pitchFamily="34" charset="0"/>
                        </a:rPr>
                        <a:t>Fresh </a:t>
                      </a:r>
                      <a:r>
                        <a:rPr lang="de-DE" sz="1500" b="1" err="1">
                          <a:solidFill>
                            <a:schemeClr val="tx1"/>
                          </a:solidFill>
                          <a:latin typeface="Arial" panose="020B0604020202020204" pitchFamily="34" charset="0"/>
                          <a:cs typeface="Arial" panose="020B0604020202020204" pitchFamily="34" charset="0"/>
                        </a:rPr>
                        <a:t>frozen</a:t>
                      </a:r>
                      <a:r>
                        <a:rPr lang="de-DE" sz="1500" b="1">
                          <a:solidFill>
                            <a:schemeClr val="tx1"/>
                          </a:solidFill>
                          <a:latin typeface="Arial" panose="020B0604020202020204" pitchFamily="34" charset="0"/>
                          <a:cs typeface="Arial" panose="020B0604020202020204" pitchFamily="34" charset="0"/>
                        </a:rPr>
                        <a:t> </a:t>
                      </a:r>
                      <a:r>
                        <a:rPr lang="de-DE" sz="1500" b="1" err="1">
                          <a:solidFill>
                            <a:schemeClr val="tx1"/>
                          </a:solidFill>
                          <a:latin typeface="Arial" panose="020B0604020202020204" pitchFamily="34" charset="0"/>
                          <a:cs typeface="Arial" panose="020B0604020202020204" pitchFamily="34" charset="0"/>
                        </a:rPr>
                        <a:t>tissues</a:t>
                      </a:r>
                      <a:r>
                        <a:rPr lang="de-DE" sz="1500" b="1">
                          <a:solidFill>
                            <a:schemeClr val="tx1"/>
                          </a:solidFill>
                          <a:latin typeface="Arial" panose="020B0604020202020204" pitchFamily="34" charset="0"/>
                          <a:cs typeface="Arial" panose="020B0604020202020204" pitchFamily="34" charset="0"/>
                        </a:rPr>
                        <a:t>/</a:t>
                      </a:r>
                      <a:r>
                        <a:rPr lang="de-DE" sz="1500" b="1" err="1">
                          <a:solidFill>
                            <a:schemeClr val="tx1"/>
                          </a:solidFill>
                          <a:latin typeface="Arial" panose="020B0604020202020204" pitchFamily="34" charset="0"/>
                          <a:cs typeface="Arial" panose="020B0604020202020204" pitchFamily="34" charset="0"/>
                        </a:rPr>
                        <a:t>organoids</a:t>
                      </a:r>
                      <a:endParaRPr lang="de-DE" sz="1500" b="1">
                        <a:solidFill>
                          <a:schemeClr val="tx1"/>
                        </a:solidFill>
                        <a:latin typeface="Arial" panose="020B0604020202020204" pitchFamily="34" charset="0"/>
                        <a:cs typeface="Arial" panose="020B0604020202020204" pitchFamily="34" charset="0"/>
                      </a:endParaRPr>
                    </a:p>
                  </a:txBody>
                  <a:tcPr marL="86402" marR="86402" marT="43201" marB="43201">
                    <a:solidFill>
                      <a:schemeClr val="accent6">
                        <a:lumMod val="20000"/>
                        <a:lumOff val="80000"/>
                      </a:schemeClr>
                    </a:solidFill>
                  </a:tcPr>
                </a:tc>
                <a:tc>
                  <a:txBody>
                    <a:bodyPr/>
                    <a:lstStyle/>
                    <a:p>
                      <a:pPr algn="ctr"/>
                      <a:r>
                        <a:rPr lang="de-DE" sz="1500" b="1">
                          <a:solidFill>
                            <a:schemeClr val="tx1"/>
                          </a:solidFill>
                          <a:latin typeface="Arial" panose="020B0604020202020204" pitchFamily="34" charset="0"/>
                          <a:cs typeface="Arial" panose="020B0604020202020204" pitchFamily="34" charset="0"/>
                        </a:rPr>
                        <a:t>Cryopreserved cell suspensions</a:t>
                      </a:r>
                    </a:p>
                  </a:txBody>
                  <a:tcPr marL="86402" marR="86402" marT="43201" marB="43201">
                    <a:solidFill>
                      <a:schemeClr val="tx2">
                        <a:lumMod val="10000"/>
                        <a:lumOff val="90000"/>
                      </a:schemeClr>
                    </a:solidFill>
                  </a:tcPr>
                </a:tc>
                <a:tc>
                  <a:txBody>
                    <a:bodyPr/>
                    <a:lstStyle/>
                    <a:p>
                      <a:pPr algn="ctr"/>
                      <a:r>
                        <a:rPr lang="de-DE" sz="1500" b="1">
                          <a:solidFill>
                            <a:schemeClr val="tx1"/>
                          </a:solidFill>
                          <a:latin typeface="Arial" panose="020B0604020202020204" pitchFamily="34" charset="0"/>
                          <a:cs typeface="Arial" panose="020B0604020202020204" pitchFamily="34" charset="0"/>
                        </a:rPr>
                        <a:t>Fresh </a:t>
                      </a:r>
                      <a:r>
                        <a:rPr lang="de-DE" sz="1500" b="1" err="1">
                          <a:solidFill>
                            <a:schemeClr val="tx1"/>
                          </a:solidFill>
                          <a:latin typeface="Arial" panose="020B0604020202020204" pitchFamily="34" charset="0"/>
                          <a:cs typeface="Arial" panose="020B0604020202020204" pitchFamily="34" charset="0"/>
                        </a:rPr>
                        <a:t>tissues</a:t>
                      </a:r>
                      <a:r>
                        <a:rPr lang="de-DE" sz="1500" b="1">
                          <a:solidFill>
                            <a:schemeClr val="tx1"/>
                          </a:solidFill>
                          <a:latin typeface="Arial" panose="020B0604020202020204" pitchFamily="34" charset="0"/>
                          <a:cs typeface="Arial" panose="020B0604020202020204" pitchFamily="34" charset="0"/>
                        </a:rPr>
                        <a:t>/</a:t>
                      </a:r>
                      <a:r>
                        <a:rPr lang="de-DE" sz="1500" b="1" err="1">
                          <a:solidFill>
                            <a:schemeClr val="tx1"/>
                          </a:solidFill>
                          <a:latin typeface="Arial" panose="020B0604020202020204" pitchFamily="34" charset="0"/>
                          <a:cs typeface="Arial" panose="020B0604020202020204" pitchFamily="34" charset="0"/>
                        </a:rPr>
                        <a:t>organoids</a:t>
                      </a:r>
                      <a:endParaRPr lang="de-DE" sz="1500" b="1">
                        <a:solidFill>
                          <a:schemeClr val="tx1"/>
                        </a:solidFill>
                        <a:latin typeface="Arial" panose="020B0604020202020204" pitchFamily="34" charset="0"/>
                        <a:cs typeface="Arial" panose="020B0604020202020204" pitchFamily="34" charset="0"/>
                      </a:endParaRPr>
                    </a:p>
                    <a:p>
                      <a:pPr algn="ctr"/>
                      <a:r>
                        <a:rPr lang="de-DE" sz="1500" b="1">
                          <a:solidFill>
                            <a:schemeClr val="tx1"/>
                          </a:solidFill>
                          <a:latin typeface="Arial" panose="020B0604020202020204" pitchFamily="34" charset="0"/>
                          <a:cs typeface="Arial" panose="020B0604020202020204" pitchFamily="34" charset="0"/>
                        </a:rPr>
                        <a:t>Blood</a:t>
                      </a:r>
                    </a:p>
                    <a:p>
                      <a:pPr algn="ctr"/>
                      <a:r>
                        <a:rPr lang="de-DE" sz="1500" b="1" err="1">
                          <a:solidFill>
                            <a:schemeClr val="tx1"/>
                          </a:solidFill>
                          <a:latin typeface="Arial" panose="020B0604020202020204" pitchFamily="34" charset="0"/>
                          <a:cs typeface="Arial" panose="020B0604020202020204" pitchFamily="34" charset="0"/>
                        </a:rPr>
                        <a:t>Bone</a:t>
                      </a:r>
                      <a:r>
                        <a:rPr lang="de-DE" sz="1500" b="1">
                          <a:solidFill>
                            <a:schemeClr val="tx1"/>
                          </a:solidFill>
                          <a:latin typeface="Arial" panose="020B0604020202020204" pitchFamily="34" charset="0"/>
                          <a:cs typeface="Arial" panose="020B0604020202020204" pitchFamily="34" charset="0"/>
                        </a:rPr>
                        <a:t> </a:t>
                      </a:r>
                      <a:r>
                        <a:rPr lang="de-DE" sz="1500" b="1" err="1">
                          <a:solidFill>
                            <a:schemeClr val="tx1"/>
                          </a:solidFill>
                          <a:latin typeface="Arial" panose="020B0604020202020204" pitchFamily="34" charset="0"/>
                          <a:cs typeface="Arial" panose="020B0604020202020204" pitchFamily="34" charset="0"/>
                        </a:rPr>
                        <a:t>marrow</a:t>
                      </a:r>
                      <a:endParaRPr lang="de-DE" sz="1500" b="1">
                        <a:solidFill>
                          <a:schemeClr val="tx1"/>
                        </a:solidFill>
                        <a:latin typeface="Arial" panose="020B0604020202020204" pitchFamily="34" charset="0"/>
                        <a:cs typeface="Arial" panose="020B0604020202020204" pitchFamily="34" charset="0"/>
                      </a:endParaRPr>
                    </a:p>
                  </a:txBody>
                  <a:tcPr marL="86402" marR="86402" marT="43201" marB="43201">
                    <a:solidFill>
                      <a:schemeClr val="tx2">
                        <a:lumMod val="25000"/>
                        <a:lumOff val="75000"/>
                      </a:schemeClr>
                    </a:solidFill>
                  </a:tcPr>
                </a:tc>
                <a:extLst>
                  <a:ext uri="{0D108BD9-81ED-4DB2-BD59-A6C34878D82A}">
                    <a16:rowId xmlns:a16="http://schemas.microsoft.com/office/drawing/2014/main" val="2840919047"/>
                  </a:ext>
                </a:extLst>
              </a:tr>
              <a:tr h="432012">
                <a:tc>
                  <a:txBody>
                    <a:bodyPr/>
                    <a:lstStyle/>
                    <a:p>
                      <a:pPr algn="ctr"/>
                      <a:r>
                        <a:rPr lang="de-DE" sz="1300" b="1">
                          <a:solidFill>
                            <a:schemeClr val="bg1"/>
                          </a:solidFill>
                          <a:latin typeface="Arial" panose="020B0604020202020204" pitchFamily="34" charset="0"/>
                          <a:cs typeface="Arial" panose="020B0604020202020204" pitchFamily="34" charset="0"/>
                        </a:rPr>
                        <a:t>Sample </a:t>
                      </a:r>
                      <a:r>
                        <a:rPr lang="de-DE" sz="1300" b="1" err="1">
                          <a:solidFill>
                            <a:schemeClr val="bg1"/>
                          </a:solidFill>
                          <a:latin typeface="Arial" panose="020B0604020202020204" pitchFamily="34" charset="0"/>
                          <a:cs typeface="Arial" panose="020B0604020202020204" pitchFamily="34" charset="0"/>
                        </a:rPr>
                        <a:t>inputs</a:t>
                      </a:r>
                      <a:endParaRPr lang="de-DE" sz="1300" b="1">
                        <a:solidFill>
                          <a:schemeClr val="bg1"/>
                        </a:solidFill>
                        <a:latin typeface="Arial" panose="020B0604020202020204" pitchFamily="34" charset="0"/>
                        <a:cs typeface="Arial" panose="020B0604020202020204" pitchFamily="34" charset="0"/>
                      </a:endParaRPr>
                    </a:p>
                  </a:txBody>
                  <a:tcPr marL="86402" marR="86402" marT="43201" marB="43201">
                    <a:solidFill>
                      <a:schemeClr val="accent1"/>
                    </a:solidFill>
                  </a:tcPr>
                </a:tc>
                <a:tc>
                  <a:txBody>
                    <a:bodyPr/>
                    <a:lstStyle/>
                    <a:p>
                      <a:pPr algn="ctr"/>
                      <a:r>
                        <a:rPr lang="de-DE" sz="1500">
                          <a:latin typeface="Arial" panose="020B0604020202020204" pitchFamily="34" charset="0"/>
                          <a:cs typeface="Arial" panose="020B0604020202020204" pitchFamily="34" charset="0"/>
                        </a:rPr>
                        <a:t>&gt; 50 mg/sample</a:t>
                      </a:r>
                      <a:br>
                        <a:rPr lang="de-DE" sz="1500">
                          <a:latin typeface="Arial" panose="020B0604020202020204" pitchFamily="34" charset="0"/>
                          <a:cs typeface="Arial" panose="020B0604020202020204" pitchFamily="34" charset="0"/>
                        </a:rPr>
                      </a:br>
                      <a:r>
                        <a:rPr lang="de-DE" sz="800">
                          <a:solidFill>
                            <a:srgbClr val="C00000"/>
                          </a:solidFill>
                          <a:latin typeface="Arial" panose="020B0604020202020204" pitchFamily="34" charset="0"/>
                          <a:cs typeface="Arial" panose="020B0604020202020204" pitchFamily="34" charset="0"/>
                        </a:rPr>
                        <a:t>(</a:t>
                      </a:r>
                      <a:r>
                        <a:rPr lang="de-DE" sz="800" err="1">
                          <a:solidFill>
                            <a:srgbClr val="C00000"/>
                          </a:solidFill>
                          <a:latin typeface="Arial" panose="020B0604020202020204" pitchFamily="34" charset="0"/>
                          <a:cs typeface="Arial" panose="020B0604020202020204" pitchFamily="34" charset="0"/>
                        </a:rPr>
                        <a:t>Certain</a:t>
                      </a:r>
                      <a:r>
                        <a:rPr lang="de-DE" sz="800">
                          <a:solidFill>
                            <a:srgbClr val="C00000"/>
                          </a:solidFill>
                          <a:latin typeface="Arial" panose="020B0604020202020204" pitchFamily="34" charset="0"/>
                          <a:cs typeface="Arial" panose="020B0604020202020204" pitchFamily="34" charset="0"/>
                        </a:rPr>
                        <a:t> </a:t>
                      </a:r>
                      <a:r>
                        <a:rPr lang="de-DE" sz="800" err="1">
                          <a:solidFill>
                            <a:srgbClr val="C00000"/>
                          </a:solidFill>
                          <a:latin typeface="Arial" panose="020B0604020202020204" pitchFamily="34" charset="0"/>
                          <a:cs typeface="Arial" panose="020B0604020202020204" pitchFamily="34" charset="0"/>
                        </a:rPr>
                        <a:t>tissue</a:t>
                      </a:r>
                      <a:r>
                        <a:rPr lang="de-DE" sz="800">
                          <a:solidFill>
                            <a:srgbClr val="C00000"/>
                          </a:solidFill>
                          <a:latin typeface="Arial" panose="020B0604020202020204" pitchFamily="34" charset="0"/>
                          <a:cs typeface="Arial" panose="020B0604020202020204" pitchFamily="34" charset="0"/>
                        </a:rPr>
                        <a:t>/organoid </a:t>
                      </a:r>
                      <a:r>
                        <a:rPr lang="de-DE" sz="800" err="1">
                          <a:solidFill>
                            <a:srgbClr val="C00000"/>
                          </a:solidFill>
                          <a:latin typeface="Arial" panose="020B0604020202020204" pitchFamily="34" charset="0"/>
                          <a:cs typeface="Arial" panose="020B0604020202020204" pitchFamily="34" charset="0"/>
                        </a:rPr>
                        <a:t>types</a:t>
                      </a:r>
                      <a:r>
                        <a:rPr lang="de-DE" sz="800">
                          <a:solidFill>
                            <a:srgbClr val="C00000"/>
                          </a:solidFill>
                          <a:latin typeface="Arial" panose="020B0604020202020204" pitchFamily="34" charset="0"/>
                          <a:cs typeface="Arial" panose="020B0604020202020204" pitchFamily="34" charset="0"/>
                        </a:rPr>
                        <a:t> </a:t>
                      </a:r>
                      <a:r>
                        <a:rPr lang="de-DE" sz="800" err="1">
                          <a:solidFill>
                            <a:srgbClr val="C00000"/>
                          </a:solidFill>
                          <a:latin typeface="Arial" panose="020B0604020202020204" pitchFamily="34" charset="0"/>
                          <a:cs typeface="Arial" panose="020B0604020202020204" pitchFamily="34" charset="0"/>
                        </a:rPr>
                        <a:t>might</a:t>
                      </a:r>
                      <a:r>
                        <a:rPr lang="de-DE" sz="800">
                          <a:solidFill>
                            <a:srgbClr val="C00000"/>
                          </a:solidFill>
                          <a:latin typeface="Arial" panose="020B0604020202020204" pitchFamily="34" charset="0"/>
                          <a:cs typeface="Arial" panose="020B0604020202020204" pitchFamily="34" charset="0"/>
                        </a:rPr>
                        <a:t> </a:t>
                      </a:r>
                      <a:r>
                        <a:rPr lang="de-DE" sz="800" err="1">
                          <a:solidFill>
                            <a:srgbClr val="C00000"/>
                          </a:solidFill>
                          <a:latin typeface="Arial" panose="020B0604020202020204" pitchFamily="34" charset="0"/>
                          <a:cs typeface="Arial" panose="020B0604020202020204" pitchFamily="34" charset="0"/>
                        </a:rPr>
                        <a:t>require</a:t>
                      </a:r>
                      <a:r>
                        <a:rPr lang="de-DE" sz="800">
                          <a:solidFill>
                            <a:srgbClr val="C00000"/>
                          </a:solidFill>
                          <a:latin typeface="Arial" panose="020B0604020202020204" pitchFamily="34" charset="0"/>
                          <a:cs typeface="Arial" panose="020B0604020202020204" pitchFamily="34" charset="0"/>
                        </a:rPr>
                        <a:t> </a:t>
                      </a:r>
                      <a:r>
                        <a:rPr lang="de-DE" sz="800" err="1">
                          <a:solidFill>
                            <a:srgbClr val="C00000"/>
                          </a:solidFill>
                          <a:latin typeface="Arial" panose="020B0604020202020204" pitchFamily="34" charset="0"/>
                          <a:cs typeface="Arial" panose="020B0604020202020204" pitchFamily="34" charset="0"/>
                        </a:rPr>
                        <a:t>more</a:t>
                      </a:r>
                      <a:r>
                        <a:rPr lang="de-DE" sz="800">
                          <a:solidFill>
                            <a:srgbClr val="C00000"/>
                          </a:solidFill>
                          <a:latin typeface="Arial" panose="020B0604020202020204" pitchFamily="34" charset="0"/>
                          <a:cs typeface="Arial" panose="020B0604020202020204" pitchFamily="34" charset="0"/>
                        </a:rPr>
                        <a:t>)</a:t>
                      </a:r>
                    </a:p>
                  </a:txBody>
                  <a:tcPr marL="86402" marR="86402" marT="43201" marB="43201">
                    <a:solidFill>
                      <a:schemeClr val="accent6">
                        <a:lumMod val="20000"/>
                        <a:lumOff val="80000"/>
                      </a:schemeClr>
                    </a:solidFill>
                  </a:tcPr>
                </a:tc>
                <a:tc>
                  <a:txBody>
                    <a:bodyPr/>
                    <a:lstStyle/>
                    <a:p>
                      <a:pPr algn="ctr"/>
                      <a:r>
                        <a:rPr lang="de-DE" sz="1500">
                          <a:latin typeface="Arial" panose="020B0604020202020204" pitchFamily="34" charset="0"/>
                          <a:cs typeface="Arial" panose="020B0604020202020204" pitchFamily="34" charset="0"/>
                        </a:rPr>
                        <a:t>2-3 </a:t>
                      </a:r>
                      <a:r>
                        <a:rPr lang="de-DE" sz="1500" err="1">
                          <a:latin typeface="Arial" panose="020B0604020202020204" pitchFamily="34" charset="0"/>
                          <a:cs typeface="Arial" panose="020B0604020202020204" pitchFamily="34" charset="0"/>
                        </a:rPr>
                        <a:t>million</a:t>
                      </a:r>
                      <a:r>
                        <a:rPr lang="de-DE" sz="1500">
                          <a:latin typeface="Arial" panose="020B0604020202020204" pitchFamily="34" charset="0"/>
                          <a:cs typeface="Arial" panose="020B0604020202020204" pitchFamily="34" charset="0"/>
                        </a:rPr>
                        <a:t> </a:t>
                      </a:r>
                      <a:r>
                        <a:rPr lang="de-DE" sz="1500" err="1">
                          <a:latin typeface="Arial" panose="020B0604020202020204" pitchFamily="34" charset="0"/>
                          <a:cs typeface="Arial" panose="020B0604020202020204" pitchFamily="34" charset="0"/>
                        </a:rPr>
                        <a:t>cells</a:t>
                      </a:r>
                      <a:r>
                        <a:rPr lang="de-DE" sz="1500">
                          <a:latin typeface="Arial" panose="020B0604020202020204" pitchFamily="34" charset="0"/>
                          <a:cs typeface="Arial" panose="020B0604020202020204" pitchFamily="34" charset="0"/>
                        </a:rPr>
                        <a:t>/sample</a:t>
                      </a:r>
                      <a:endParaRPr lang="de-DE" sz="1000">
                        <a:solidFill>
                          <a:srgbClr val="C00000"/>
                        </a:solidFill>
                        <a:latin typeface="Arial" panose="020B0604020202020204" pitchFamily="34" charset="0"/>
                        <a:cs typeface="Arial" panose="020B0604020202020204" pitchFamily="34" charset="0"/>
                      </a:endParaRPr>
                    </a:p>
                  </a:txBody>
                  <a:tcPr marL="86402" marR="86402" marT="43201" marB="43201">
                    <a:solidFill>
                      <a:schemeClr val="tx2">
                        <a:lumMod val="10000"/>
                        <a:lumOff val="90000"/>
                      </a:schemeClr>
                    </a:solidFill>
                  </a:tcPr>
                </a:tc>
                <a:tc>
                  <a:txBody>
                    <a:bodyPr/>
                    <a:lstStyle/>
                    <a:p>
                      <a:pPr algn="ctr"/>
                      <a:r>
                        <a:rPr lang="de-DE" sz="1500" err="1">
                          <a:latin typeface="Arial" panose="020B0604020202020204" pitchFamily="34" charset="0"/>
                          <a:cs typeface="Arial" panose="020B0604020202020204" pitchFamily="34" charset="0"/>
                        </a:rPr>
                        <a:t>Varies</a:t>
                      </a:r>
                      <a:r>
                        <a:rPr lang="de-DE" sz="1500">
                          <a:latin typeface="Arial" panose="020B0604020202020204" pitchFamily="34" charset="0"/>
                          <a:cs typeface="Arial" panose="020B0604020202020204" pitchFamily="34" charset="0"/>
                        </a:rPr>
                        <a:t> </a:t>
                      </a:r>
                      <a:r>
                        <a:rPr lang="de-DE" sz="1500" err="1">
                          <a:latin typeface="Arial" panose="020B0604020202020204" pitchFamily="34" charset="0"/>
                          <a:cs typeface="Arial" panose="020B0604020202020204" pitchFamily="34" charset="0"/>
                        </a:rPr>
                        <a:t>based</a:t>
                      </a:r>
                      <a:r>
                        <a:rPr lang="de-DE" sz="1500">
                          <a:latin typeface="Arial" panose="020B0604020202020204" pitchFamily="34" charset="0"/>
                          <a:cs typeface="Arial" panose="020B0604020202020204" pitchFamily="34" charset="0"/>
                        </a:rPr>
                        <a:t> on </a:t>
                      </a:r>
                      <a:r>
                        <a:rPr lang="de-DE" sz="1500" err="1">
                          <a:latin typeface="Arial" panose="020B0604020202020204" pitchFamily="34" charset="0"/>
                          <a:cs typeface="Arial" panose="020B0604020202020204" pitchFamily="34" charset="0"/>
                        </a:rPr>
                        <a:t>tissue</a:t>
                      </a:r>
                      <a:r>
                        <a:rPr lang="de-DE" sz="1500">
                          <a:latin typeface="Arial" panose="020B0604020202020204" pitchFamily="34" charset="0"/>
                          <a:cs typeface="Arial" panose="020B0604020202020204" pitchFamily="34" charset="0"/>
                        </a:rPr>
                        <a:t> type</a:t>
                      </a:r>
                    </a:p>
                  </a:txBody>
                  <a:tcPr marL="86402" marR="86402" marT="43201" marB="43201">
                    <a:solidFill>
                      <a:schemeClr val="tx2">
                        <a:lumMod val="25000"/>
                        <a:lumOff val="75000"/>
                      </a:schemeClr>
                    </a:solidFill>
                  </a:tcPr>
                </a:tc>
                <a:extLst>
                  <a:ext uri="{0D108BD9-81ED-4DB2-BD59-A6C34878D82A}">
                    <a16:rowId xmlns:a16="http://schemas.microsoft.com/office/drawing/2014/main" val="688496373"/>
                  </a:ext>
                </a:extLst>
              </a:tr>
              <a:tr h="547215">
                <a:tc>
                  <a:txBody>
                    <a:bodyPr/>
                    <a:lstStyle/>
                    <a:p>
                      <a:pPr algn="ctr"/>
                      <a:r>
                        <a:rPr lang="de-DE" sz="1300" b="1">
                          <a:solidFill>
                            <a:schemeClr val="bg1"/>
                          </a:solidFill>
                          <a:latin typeface="Arial" panose="020B0604020202020204" pitchFamily="34" charset="0"/>
                          <a:cs typeface="Arial" panose="020B0604020202020204" pitchFamily="34" charset="0"/>
                        </a:rPr>
                        <a:t>Sample </a:t>
                      </a:r>
                      <a:r>
                        <a:rPr lang="de-DE" sz="1300" b="1" err="1">
                          <a:solidFill>
                            <a:schemeClr val="bg1"/>
                          </a:solidFill>
                          <a:latin typeface="Arial" panose="020B0604020202020204" pitchFamily="34" charset="0"/>
                          <a:cs typeface="Arial" panose="020B0604020202020204" pitchFamily="34" charset="0"/>
                        </a:rPr>
                        <a:t>shipment</a:t>
                      </a:r>
                      <a:endParaRPr lang="de-DE" sz="1300" b="1">
                        <a:solidFill>
                          <a:schemeClr val="bg1"/>
                        </a:solidFill>
                        <a:latin typeface="Arial" panose="020B0604020202020204" pitchFamily="34" charset="0"/>
                        <a:cs typeface="Arial" panose="020B0604020202020204" pitchFamily="34" charset="0"/>
                      </a:endParaRPr>
                    </a:p>
                  </a:txBody>
                  <a:tcPr marL="86402" marR="86402" marT="43201" marB="43201">
                    <a:solidFill>
                      <a:schemeClr val="accent1"/>
                    </a:solidFill>
                  </a:tcPr>
                </a:tc>
                <a:tc gridSpan="2">
                  <a:txBody>
                    <a:bodyPr/>
                    <a:lstStyle/>
                    <a:p>
                      <a:pPr algn="ctr"/>
                      <a:r>
                        <a:rPr lang="de-DE" sz="1500">
                          <a:solidFill>
                            <a:schemeClr val="tx1"/>
                          </a:solidFill>
                          <a:latin typeface="Arial" panose="020B0604020202020204" pitchFamily="34" charset="0"/>
                          <a:cs typeface="Arial" panose="020B0604020202020204" pitchFamily="34" charset="0"/>
                        </a:rPr>
                        <a:t>With dry </a:t>
                      </a:r>
                      <a:r>
                        <a:rPr lang="de-DE" sz="1500" err="1">
                          <a:solidFill>
                            <a:schemeClr val="tx1"/>
                          </a:solidFill>
                          <a:latin typeface="Arial" panose="020B0604020202020204" pitchFamily="34" charset="0"/>
                          <a:cs typeface="Arial" panose="020B0604020202020204" pitchFamily="34" charset="0"/>
                        </a:rPr>
                        <a:t>ice</a:t>
                      </a:r>
                      <a:r>
                        <a:rPr lang="de-DE" sz="1500">
                          <a:solidFill>
                            <a:schemeClr val="tx1"/>
                          </a:solidFill>
                          <a:latin typeface="Arial" panose="020B0604020202020204" pitchFamily="34" charset="0"/>
                          <a:cs typeface="Arial" panose="020B0604020202020204" pitchFamily="34" charset="0"/>
                        </a:rPr>
                        <a:t> in </a:t>
                      </a:r>
                      <a:r>
                        <a:rPr lang="de-DE" sz="1500" err="1">
                          <a:solidFill>
                            <a:schemeClr val="tx1"/>
                          </a:solidFill>
                          <a:latin typeface="Arial" panose="020B0604020202020204" pitchFamily="34" charset="0"/>
                          <a:cs typeface="Arial" panose="020B0604020202020204" pitchFamily="34" charset="0"/>
                        </a:rPr>
                        <a:t>cryovials</a:t>
                      </a:r>
                      <a:endParaRPr lang="de-DE" sz="1500">
                        <a:solidFill>
                          <a:schemeClr val="tx1"/>
                        </a:solidFill>
                        <a:latin typeface="Arial" panose="020B0604020202020204" pitchFamily="34" charset="0"/>
                        <a:cs typeface="Arial" panose="020B0604020202020204" pitchFamily="34" charset="0"/>
                      </a:endParaRPr>
                    </a:p>
                  </a:txBody>
                  <a:tcPr marL="86402" marR="86402" marT="43201" marB="43201">
                    <a:solidFill>
                      <a:srgbClr val="F0FFD3"/>
                    </a:solidFill>
                  </a:tcPr>
                </a:tc>
                <a:tc hMerge="1">
                  <a:txBody>
                    <a:bodyPr/>
                    <a:lstStyle/>
                    <a:p>
                      <a:pPr algn="ctr"/>
                      <a:endParaRPr lang="de-DE" sz="1600">
                        <a:solidFill>
                          <a:schemeClr val="tx1"/>
                        </a:solidFill>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a:r>
                        <a:rPr lang="de-DE" sz="1500">
                          <a:latin typeface="Arial" panose="020B0604020202020204" pitchFamily="34" charset="0"/>
                          <a:cs typeface="Arial" panose="020B0604020202020204" pitchFamily="34" charset="0"/>
                        </a:rPr>
                        <a:t>Tissue </a:t>
                      </a:r>
                      <a:r>
                        <a:rPr lang="de-DE" sz="1500" err="1">
                          <a:latin typeface="Arial" panose="020B0604020202020204" pitchFamily="34" charset="0"/>
                          <a:cs typeface="Arial" panose="020B0604020202020204" pitchFamily="34" charset="0"/>
                        </a:rPr>
                        <a:t>preservation</a:t>
                      </a:r>
                      <a:r>
                        <a:rPr lang="de-DE" sz="1500">
                          <a:latin typeface="Arial" panose="020B0604020202020204" pitchFamily="34" charset="0"/>
                          <a:cs typeface="Arial" panose="020B0604020202020204" pitchFamily="34" charset="0"/>
                        </a:rPr>
                        <a:t> </a:t>
                      </a:r>
                      <a:r>
                        <a:rPr lang="de-DE" sz="1500" err="1">
                          <a:latin typeface="Arial" panose="020B0604020202020204" pitchFamily="34" charset="0"/>
                          <a:cs typeface="Arial" panose="020B0604020202020204" pitchFamily="34" charset="0"/>
                        </a:rPr>
                        <a:t>buffer</a:t>
                      </a:r>
                      <a:br>
                        <a:rPr lang="de-DE" sz="1500">
                          <a:latin typeface="Arial" panose="020B0604020202020204" pitchFamily="34" charset="0"/>
                          <a:cs typeface="Arial" panose="020B0604020202020204" pitchFamily="34" charset="0"/>
                        </a:rPr>
                      </a:br>
                      <a:r>
                        <a:rPr lang="de-DE" sz="1500">
                          <a:latin typeface="Arial" panose="020B0604020202020204" pitchFamily="34" charset="0"/>
                          <a:cs typeface="Arial" panose="020B0604020202020204" pitchFamily="34" charset="0"/>
                        </a:rPr>
                        <a:t>With </a:t>
                      </a:r>
                      <a:r>
                        <a:rPr lang="de-DE" sz="1500" err="1">
                          <a:latin typeface="Arial" panose="020B0604020202020204" pitchFamily="34" charset="0"/>
                          <a:cs typeface="Arial" panose="020B0604020202020204" pitchFamily="34" charset="0"/>
                        </a:rPr>
                        <a:t>ice</a:t>
                      </a:r>
                      <a:r>
                        <a:rPr lang="de-DE" sz="1500">
                          <a:latin typeface="Arial" panose="020B0604020202020204" pitchFamily="34" charset="0"/>
                          <a:cs typeface="Arial" panose="020B0604020202020204" pitchFamily="34" charset="0"/>
                        </a:rPr>
                        <a:t> </a:t>
                      </a:r>
                      <a:r>
                        <a:rPr lang="de-DE" sz="1500" err="1">
                          <a:latin typeface="Arial" panose="020B0604020202020204" pitchFamily="34" charset="0"/>
                          <a:cs typeface="Arial" panose="020B0604020202020204" pitchFamily="34" charset="0"/>
                        </a:rPr>
                        <a:t>packs</a:t>
                      </a:r>
                      <a:endParaRPr lang="de-DE" sz="1500">
                        <a:latin typeface="Arial" panose="020B0604020202020204" pitchFamily="34" charset="0"/>
                        <a:cs typeface="Arial" panose="020B0604020202020204" pitchFamily="34" charset="0"/>
                      </a:endParaRPr>
                    </a:p>
                  </a:txBody>
                  <a:tcPr marL="86402" marR="86402" marT="43201" marB="43201">
                    <a:solidFill>
                      <a:schemeClr val="tx2">
                        <a:lumMod val="25000"/>
                        <a:lumOff val="75000"/>
                      </a:schemeClr>
                    </a:solidFill>
                  </a:tcPr>
                </a:tc>
                <a:extLst>
                  <a:ext uri="{0D108BD9-81ED-4DB2-BD59-A6C34878D82A}">
                    <a16:rowId xmlns:a16="http://schemas.microsoft.com/office/drawing/2014/main" val="655801489"/>
                  </a:ext>
                </a:extLst>
              </a:tr>
              <a:tr h="364387">
                <a:tc rowSpan="2">
                  <a:txBody>
                    <a:bodyPr/>
                    <a:lstStyle/>
                    <a:p>
                      <a:pPr algn="ctr"/>
                      <a:r>
                        <a:rPr lang="de-DE" sz="1300" b="1">
                          <a:solidFill>
                            <a:schemeClr val="bg1"/>
                          </a:solidFill>
                          <a:latin typeface="Arial" panose="020B0604020202020204" pitchFamily="34" charset="0"/>
                          <a:cs typeface="Arial" panose="020B0604020202020204" pitchFamily="34" charset="0"/>
                        </a:rPr>
                        <a:t>Sample </a:t>
                      </a:r>
                      <a:r>
                        <a:rPr lang="de-DE" sz="1300" b="1" err="1">
                          <a:solidFill>
                            <a:schemeClr val="bg1"/>
                          </a:solidFill>
                          <a:latin typeface="Arial" panose="020B0604020202020204" pitchFamily="34" charset="0"/>
                          <a:cs typeface="Arial" panose="020B0604020202020204" pitchFamily="34" charset="0"/>
                        </a:rPr>
                        <a:t>preparation</a:t>
                      </a:r>
                      <a:endParaRPr lang="de-DE" sz="1300" b="1">
                        <a:solidFill>
                          <a:schemeClr val="bg1"/>
                        </a:solidFill>
                        <a:latin typeface="Arial" panose="020B0604020202020204" pitchFamily="34" charset="0"/>
                        <a:cs typeface="Arial" panose="020B0604020202020204" pitchFamily="34" charset="0"/>
                      </a:endParaRPr>
                    </a:p>
                  </a:txBody>
                  <a:tcPr marL="86402" marR="86402" marT="43201" marB="43201">
                    <a:solidFill>
                      <a:schemeClr val="accent1"/>
                    </a:solidFill>
                  </a:tcPr>
                </a:tc>
                <a:tc rowSpan="2">
                  <a:txBody>
                    <a:bodyPr/>
                    <a:lstStyle/>
                    <a:p>
                      <a:pPr marL="0" indent="0" algn="ctr">
                        <a:buFont typeface="Arial" panose="020B0604020202020204" pitchFamily="34" charset="0"/>
                        <a:buNone/>
                      </a:pPr>
                      <a:r>
                        <a:rPr lang="de-DE" sz="1500" b="0">
                          <a:solidFill>
                            <a:schemeClr val="tx1"/>
                          </a:solidFill>
                          <a:latin typeface="Arial" panose="020B0604020202020204" pitchFamily="34" charset="0"/>
                          <a:cs typeface="Arial" panose="020B0604020202020204" pitchFamily="34" charset="0"/>
                        </a:rPr>
                        <a:t>Nuclei </a:t>
                      </a:r>
                      <a:r>
                        <a:rPr lang="de-DE" sz="1500" b="0" err="1">
                          <a:solidFill>
                            <a:schemeClr val="tx1"/>
                          </a:solidFill>
                          <a:latin typeface="Arial" panose="020B0604020202020204" pitchFamily="34" charset="0"/>
                          <a:cs typeface="Arial" panose="020B0604020202020204" pitchFamily="34" charset="0"/>
                        </a:rPr>
                        <a:t>isolation</a:t>
                      </a:r>
                      <a:endParaRPr lang="de-DE" sz="1500" b="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de-DE" sz="1500" b="0">
                        <a:solidFill>
                          <a:srgbClr val="0070C0"/>
                        </a:solidFill>
                        <a:latin typeface="Arial" panose="020B0604020202020204" pitchFamily="34" charset="0"/>
                        <a:cs typeface="Arial" panose="020B0604020202020204" pitchFamily="34" charset="0"/>
                      </a:endParaRPr>
                    </a:p>
                  </a:txBody>
                  <a:tcPr marL="86402" marR="86402" marT="43201" marB="43201" anchor="ctr">
                    <a:solidFill>
                      <a:schemeClr val="accent6">
                        <a:lumMod val="20000"/>
                        <a:lumOff val="80000"/>
                      </a:schemeClr>
                    </a:solidFill>
                  </a:tcPr>
                </a:tc>
                <a:tc>
                  <a:txBody>
                    <a:bodyPr/>
                    <a:lstStyle/>
                    <a:p>
                      <a:pPr marL="285750" indent="-285750" algn="ctr">
                        <a:buFont typeface="Arial" panose="020B0604020202020204" pitchFamily="34" charset="0"/>
                        <a:buChar char="•"/>
                      </a:pPr>
                      <a:r>
                        <a:rPr lang="de-DE" sz="1500" b="0" err="1">
                          <a:solidFill>
                            <a:schemeClr val="tx1"/>
                          </a:solidFill>
                          <a:latin typeface="Arial" panose="020B0604020202020204" pitchFamily="34" charset="0"/>
                          <a:cs typeface="Arial" panose="020B0604020202020204" pitchFamily="34" charset="0"/>
                        </a:rPr>
                        <a:t>Cell</a:t>
                      </a:r>
                      <a:r>
                        <a:rPr lang="de-DE" sz="1500" b="0">
                          <a:solidFill>
                            <a:schemeClr val="tx1"/>
                          </a:solidFill>
                          <a:latin typeface="Arial" panose="020B0604020202020204" pitchFamily="34" charset="0"/>
                          <a:cs typeface="Arial" panose="020B0604020202020204" pitchFamily="34" charset="0"/>
                        </a:rPr>
                        <a:t> </a:t>
                      </a:r>
                      <a:r>
                        <a:rPr lang="de-DE" sz="1500" b="0" err="1">
                          <a:solidFill>
                            <a:schemeClr val="tx1"/>
                          </a:solidFill>
                          <a:latin typeface="Arial" panose="020B0604020202020204" pitchFamily="34" charset="0"/>
                          <a:cs typeface="Arial" panose="020B0604020202020204" pitchFamily="34" charset="0"/>
                        </a:rPr>
                        <a:t>suspension</a:t>
                      </a:r>
                      <a:r>
                        <a:rPr lang="de-DE" sz="1500" b="0">
                          <a:solidFill>
                            <a:schemeClr val="tx1"/>
                          </a:solidFill>
                          <a:latin typeface="Arial" panose="020B0604020202020204" pitchFamily="34" charset="0"/>
                          <a:cs typeface="Arial" panose="020B0604020202020204" pitchFamily="34" charset="0"/>
                        </a:rPr>
                        <a:t> </a:t>
                      </a:r>
                      <a:r>
                        <a:rPr lang="de-DE" sz="1500" b="0" err="1">
                          <a:solidFill>
                            <a:schemeClr val="tx1"/>
                          </a:solidFill>
                          <a:latin typeface="Arial" panose="020B0604020202020204" pitchFamily="34" charset="0"/>
                          <a:cs typeface="Arial" panose="020B0604020202020204" pitchFamily="34" charset="0"/>
                        </a:rPr>
                        <a:t>thawing</a:t>
                      </a:r>
                      <a:endParaRPr lang="de-DE" sz="1500" b="0">
                        <a:solidFill>
                          <a:srgbClr val="0070C0"/>
                        </a:solidFill>
                        <a:latin typeface="Arial" panose="020B0604020202020204" pitchFamily="34" charset="0"/>
                        <a:cs typeface="Arial" panose="020B0604020202020204" pitchFamily="34" charset="0"/>
                      </a:endParaRPr>
                    </a:p>
                  </a:txBody>
                  <a:tcPr marL="86402" marR="86402" marT="43201" marB="43201">
                    <a:solidFill>
                      <a:schemeClr val="tx2">
                        <a:lumMod val="10000"/>
                        <a:lumOff val="90000"/>
                      </a:schemeClr>
                    </a:solidFill>
                  </a:tcPr>
                </a:tc>
                <a:tc>
                  <a:txBody>
                    <a:bodyPr/>
                    <a:lstStyle/>
                    <a:p>
                      <a:pPr marL="0" indent="0" algn="ctr">
                        <a:buFont typeface="Arial" panose="020B0604020202020204" pitchFamily="34" charset="0"/>
                        <a:buNone/>
                      </a:pPr>
                      <a:r>
                        <a:rPr lang="de-DE" sz="1500" b="0">
                          <a:solidFill>
                            <a:schemeClr val="tx1"/>
                          </a:solidFill>
                          <a:latin typeface="Arial" panose="020B0604020202020204" pitchFamily="34" charset="0"/>
                          <a:cs typeface="Arial" panose="020B0604020202020204" pitchFamily="34" charset="0"/>
                        </a:rPr>
                        <a:t>Tissue </a:t>
                      </a:r>
                      <a:r>
                        <a:rPr lang="de-DE" sz="1500" b="0" err="1">
                          <a:solidFill>
                            <a:schemeClr val="tx1"/>
                          </a:solidFill>
                          <a:latin typeface="Arial" panose="020B0604020202020204" pitchFamily="34" charset="0"/>
                          <a:cs typeface="Arial" panose="020B0604020202020204" pitchFamily="34" charset="0"/>
                        </a:rPr>
                        <a:t>dissociation</a:t>
                      </a:r>
                      <a:endParaRPr lang="de-DE" sz="1500" b="0">
                        <a:solidFill>
                          <a:schemeClr val="tx1"/>
                        </a:solidFill>
                        <a:latin typeface="Arial" panose="020B0604020202020204" pitchFamily="34" charset="0"/>
                        <a:cs typeface="Arial" panose="020B0604020202020204" pitchFamily="34" charset="0"/>
                      </a:endParaRPr>
                    </a:p>
                  </a:txBody>
                  <a:tcPr marL="86402" marR="86402" marT="43201" marB="43201">
                    <a:solidFill>
                      <a:schemeClr val="tx2">
                        <a:lumMod val="25000"/>
                        <a:lumOff val="75000"/>
                      </a:schemeClr>
                    </a:solidFill>
                  </a:tcPr>
                </a:tc>
                <a:extLst>
                  <a:ext uri="{0D108BD9-81ED-4DB2-BD59-A6C34878D82A}">
                    <a16:rowId xmlns:a16="http://schemas.microsoft.com/office/drawing/2014/main" val="2890066317"/>
                  </a:ext>
                </a:extLst>
              </a:tr>
              <a:tr h="316809">
                <a:tc vMerge="1">
                  <a:txBody>
                    <a:bodyPr/>
                    <a:lstStyle/>
                    <a:p>
                      <a:endParaRPr lang="de-DE"/>
                    </a:p>
                  </a:txBody>
                  <a:tcPr/>
                </a:tc>
                <a:tc vMerge="1">
                  <a:txBody>
                    <a:bodyPr/>
                    <a:lstStyle/>
                    <a:p>
                      <a:endParaRPr lang="de-DE"/>
                    </a:p>
                  </a:txBody>
                  <a:tcPr/>
                </a:tc>
                <a:tc gridSpan="2">
                  <a:txBody>
                    <a:bodyPr/>
                    <a:lstStyle/>
                    <a:p>
                      <a:pPr algn="ctr"/>
                      <a:r>
                        <a:rPr lang="de-DE" sz="1500" b="0">
                          <a:solidFill>
                            <a:srgbClr val="0070C0"/>
                          </a:solidFill>
                          <a:latin typeface="Arial" panose="020B0604020202020204" pitchFamily="34" charset="0"/>
                          <a:cs typeface="Arial" panose="020B0604020202020204" pitchFamily="34" charset="0"/>
                        </a:rPr>
                        <a:t>Dead </a:t>
                      </a:r>
                      <a:r>
                        <a:rPr lang="de-DE" sz="1500" b="0" err="1">
                          <a:solidFill>
                            <a:srgbClr val="0070C0"/>
                          </a:solidFill>
                          <a:latin typeface="Arial" panose="020B0604020202020204" pitchFamily="34" charset="0"/>
                          <a:cs typeface="Arial" panose="020B0604020202020204" pitchFamily="34" charset="0"/>
                        </a:rPr>
                        <a:t>cell</a:t>
                      </a:r>
                      <a:r>
                        <a:rPr lang="de-DE" sz="1500" b="0">
                          <a:solidFill>
                            <a:srgbClr val="0070C0"/>
                          </a:solidFill>
                          <a:latin typeface="Arial" panose="020B0604020202020204" pitchFamily="34" charset="0"/>
                          <a:cs typeface="Arial" panose="020B0604020202020204" pitchFamily="34" charset="0"/>
                        </a:rPr>
                        <a:t> </a:t>
                      </a:r>
                      <a:r>
                        <a:rPr lang="de-DE" sz="1500" b="0" err="1">
                          <a:solidFill>
                            <a:srgbClr val="0070C0"/>
                          </a:solidFill>
                          <a:latin typeface="Arial" panose="020B0604020202020204" pitchFamily="34" charset="0"/>
                          <a:cs typeface="Arial" panose="020B0604020202020204" pitchFamily="34" charset="0"/>
                        </a:rPr>
                        <a:t>removal</a:t>
                      </a:r>
                      <a:r>
                        <a:rPr lang="de-DE" sz="1500" b="0">
                          <a:solidFill>
                            <a:srgbClr val="0070C0"/>
                          </a:solidFill>
                          <a:latin typeface="Arial" panose="020B0604020202020204" pitchFamily="34" charset="0"/>
                          <a:cs typeface="Arial" panose="020B0604020202020204" pitchFamily="34" charset="0"/>
                        </a:rPr>
                        <a:t> (</a:t>
                      </a:r>
                      <a:r>
                        <a:rPr lang="de-DE" sz="1500" b="0" err="1">
                          <a:solidFill>
                            <a:srgbClr val="0070C0"/>
                          </a:solidFill>
                          <a:latin typeface="Arial" panose="020B0604020202020204" pitchFamily="34" charset="0"/>
                          <a:cs typeface="Arial" panose="020B0604020202020204" pitchFamily="34" charset="0"/>
                        </a:rPr>
                        <a:t>if</a:t>
                      </a:r>
                      <a:r>
                        <a:rPr lang="de-DE" sz="1500" b="0">
                          <a:solidFill>
                            <a:srgbClr val="0070C0"/>
                          </a:solidFill>
                          <a:latin typeface="Arial" panose="020B0604020202020204" pitchFamily="34" charset="0"/>
                          <a:cs typeface="Arial" panose="020B0604020202020204" pitchFamily="34" charset="0"/>
                        </a:rPr>
                        <a:t> </a:t>
                      </a:r>
                      <a:r>
                        <a:rPr lang="de-DE" sz="1500" b="0" err="1">
                          <a:solidFill>
                            <a:srgbClr val="0070C0"/>
                          </a:solidFill>
                          <a:latin typeface="Arial" panose="020B0604020202020204" pitchFamily="34" charset="0"/>
                          <a:cs typeface="Arial" panose="020B0604020202020204" pitchFamily="34" charset="0"/>
                        </a:rPr>
                        <a:t>needed</a:t>
                      </a:r>
                      <a:r>
                        <a:rPr lang="de-DE" sz="1500" b="0">
                          <a:solidFill>
                            <a:srgbClr val="0070C0"/>
                          </a:solidFill>
                          <a:latin typeface="Arial" panose="020B0604020202020204" pitchFamily="34" charset="0"/>
                          <a:cs typeface="Arial" panose="020B0604020202020204" pitchFamily="34" charset="0"/>
                        </a:rPr>
                        <a:t>)</a:t>
                      </a:r>
                      <a:endParaRPr lang="de-DE" sz="1700"/>
                    </a:p>
                  </a:txBody>
                  <a:tcPr marL="86402" marR="86402" marT="43201" marB="43201">
                    <a:solidFill>
                      <a:schemeClr val="accent1">
                        <a:lumMod val="20000"/>
                        <a:lumOff val="80000"/>
                      </a:schemeClr>
                    </a:solidFill>
                  </a:tcPr>
                </a:tc>
                <a:tc hMerge="1">
                  <a:txBody>
                    <a:bodyPr/>
                    <a:lstStyle/>
                    <a:p>
                      <a:pPr marL="285750" indent="-285750">
                        <a:buFont typeface="Arial" panose="020B0604020202020204" pitchFamily="34" charset="0"/>
                        <a:buChar char="•"/>
                      </a:pPr>
                      <a:endParaRPr lang="de-DE" sz="1400" b="0">
                        <a:solidFill>
                          <a:srgbClr val="0070C0"/>
                        </a:solidFill>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1461562763"/>
                  </a:ext>
                </a:extLst>
              </a:tr>
              <a:tr h="777621">
                <a:tc>
                  <a:txBody>
                    <a:bodyPr/>
                    <a:lstStyle/>
                    <a:p>
                      <a:pPr algn="ctr"/>
                      <a:r>
                        <a:rPr lang="de-DE" sz="1300" b="1">
                          <a:solidFill>
                            <a:schemeClr val="bg1"/>
                          </a:solidFill>
                          <a:latin typeface="Arial" panose="020B0604020202020204" pitchFamily="34" charset="0"/>
                          <a:cs typeface="Arial" panose="020B0604020202020204" pitchFamily="34" charset="0"/>
                        </a:rPr>
                        <a:t>Sample QC</a:t>
                      </a:r>
                    </a:p>
                  </a:txBody>
                  <a:tcPr marL="86402" marR="86402" marT="43201" marB="43201">
                    <a:solidFill>
                      <a:schemeClr val="accent1"/>
                    </a:solidFill>
                  </a:tcPr>
                </a:tc>
                <a:tc>
                  <a:txBody>
                    <a:bodyPr/>
                    <a:lstStyle/>
                    <a:p>
                      <a:pPr marL="0" indent="0" algn="ctr">
                        <a:buFont typeface="+mj-lt"/>
                        <a:buNone/>
                      </a:pPr>
                      <a:r>
                        <a:rPr lang="de-DE" sz="1500">
                          <a:latin typeface="Arial" panose="020B0604020202020204" pitchFamily="34" charset="0"/>
                          <a:cs typeface="Arial" panose="020B0604020202020204" pitchFamily="34" charset="0"/>
                        </a:rPr>
                        <a:t>Nuclei </a:t>
                      </a:r>
                      <a:r>
                        <a:rPr lang="de-DE" sz="1500" err="1">
                          <a:latin typeface="Arial" panose="020B0604020202020204" pitchFamily="34" charset="0"/>
                          <a:cs typeface="Arial" panose="020B0604020202020204" pitchFamily="34" charset="0"/>
                        </a:rPr>
                        <a:t>quantity</a:t>
                      </a:r>
                      <a:endParaRPr lang="de-DE" sz="1500">
                        <a:latin typeface="Arial" panose="020B0604020202020204" pitchFamily="34" charset="0"/>
                        <a:cs typeface="Arial" panose="020B0604020202020204" pitchFamily="34" charset="0"/>
                      </a:endParaRPr>
                    </a:p>
                    <a:p>
                      <a:pPr marL="0" indent="0" algn="ctr">
                        <a:buFont typeface="+mj-lt"/>
                        <a:buNone/>
                      </a:pPr>
                      <a:r>
                        <a:rPr lang="de-DE" sz="1500" err="1">
                          <a:latin typeface="Arial" panose="020B0604020202020204" pitchFamily="34" charset="0"/>
                          <a:cs typeface="Arial" panose="020B0604020202020204" pitchFamily="34" charset="0"/>
                        </a:rPr>
                        <a:t>Cell</a:t>
                      </a:r>
                      <a:r>
                        <a:rPr lang="de-DE" sz="1500">
                          <a:latin typeface="Arial" panose="020B0604020202020204" pitchFamily="34" charset="0"/>
                          <a:cs typeface="Arial" panose="020B0604020202020204" pitchFamily="34" charset="0"/>
                        </a:rPr>
                        <a:t> </a:t>
                      </a:r>
                      <a:r>
                        <a:rPr lang="de-DE" sz="1500" err="1">
                          <a:latin typeface="Arial" panose="020B0604020202020204" pitchFamily="34" charset="0"/>
                          <a:cs typeface="Arial" panose="020B0604020202020204" pitchFamily="34" charset="0"/>
                        </a:rPr>
                        <a:t>viability</a:t>
                      </a:r>
                      <a:r>
                        <a:rPr lang="de-DE" sz="1500">
                          <a:latin typeface="Arial" panose="020B0604020202020204" pitchFamily="34" charset="0"/>
                          <a:cs typeface="Arial" panose="020B0604020202020204" pitchFamily="34" charset="0"/>
                        </a:rPr>
                        <a:t> in </a:t>
                      </a:r>
                      <a:r>
                        <a:rPr lang="de-DE" sz="1500" err="1">
                          <a:latin typeface="Arial" panose="020B0604020202020204" pitchFamily="34" charset="0"/>
                          <a:cs typeface="Arial" panose="020B0604020202020204" pitchFamily="34" charset="0"/>
                        </a:rPr>
                        <a:t>nuclei</a:t>
                      </a:r>
                      <a:r>
                        <a:rPr lang="de-DE" sz="1500">
                          <a:latin typeface="Arial" panose="020B0604020202020204" pitchFamily="34" charset="0"/>
                          <a:cs typeface="Arial" panose="020B0604020202020204" pitchFamily="34" charset="0"/>
                        </a:rPr>
                        <a:t> </a:t>
                      </a:r>
                      <a:r>
                        <a:rPr lang="de-DE" sz="1500" err="1">
                          <a:latin typeface="Arial" panose="020B0604020202020204" pitchFamily="34" charset="0"/>
                          <a:cs typeface="Arial" panose="020B0604020202020204" pitchFamily="34" charset="0"/>
                        </a:rPr>
                        <a:t>suspension</a:t>
                      </a:r>
                      <a:endParaRPr lang="de-DE" sz="1500">
                        <a:latin typeface="Arial" panose="020B0604020202020204" pitchFamily="34" charset="0"/>
                        <a:cs typeface="Arial" panose="020B0604020202020204" pitchFamily="34" charset="0"/>
                      </a:endParaRPr>
                    </a:p>
                    <a:p>
                      <a:pPr marL="0" indent="0" algn="ctr">
                        <a:buFont typeface="+mj-lt"/>
                        <a:buNone/>
                      </a:pPr>
                      <a:r>
                        <a:rPr lang="de-DE" sz="1500" err="1">
                          <a:latin typeface="Arial" panose="020B0604020202020204" pitchFamily="34" charset="0"/>
                          <a:cs typeface="Arial" panose="020B0604020202020204" pitchFamily="34" charset="0"/>
                        </a:rPr>
                        <a:t>Nuclear</a:t>
                      </a:r>
                      <a:r>
                        <a:rPr lang="de-DE" sz="1500">
                          <a:latin typeface="Arial" panose="020B0604020202020204" pitchFamily="34" charset="0"/>
                          <a:cs typeface="Arial" panose="020B0604020202020204" pitchFamily="34" charset="0"/>
                        </a:rPr>
                        <a:t> </a:t>
                      </a:r>
                      <a:r>
                        <a:rPr lang="de-DE" sz="1500" err="1">
                          <a:latin typeface="Arial" panose="020B0604020202020204" pitchFamily="34" charset="0"/>
                          <a:cs typeface="Arial" panose="020B0604020202020204" pitchFamily="34" charset="0"/>
                        </a:rPr>
                        <a:t>morphology</a:t>
                      </a:r>
                      <a:endParaRPr lang="de-DE" sz="1500">
                        <a:latin typeface="Arial" panose="020B0604020202020204" pitchFamily="34" charset="0"/>
                        <a:cs typeface="Arial" panose="020B0604020202020204" pitchFamily="34" charset="0"/>
                      </a:endParaRPr>
                    </a:p>
                  </a:txBody>
                  <a:tcPr marL="86402" marR="86402" marT="43201" marB="43201" anchor="ctr">
                    <a:solidFill>
                      <a:schemeClr val="accent6">
                        <a:lumMod val="20000"/>
                        <a:lumOff val="80000"/>
                      </a:schemeClr>
                    </a:solidFill>
                  </a:tcPr>
                </a:tc>
                <a:tc gridSpan="2">
                  <a:txBody>
                    <a:bodyPr/>
                    <a:lstStyle/>
                    <a:p>
                      <a:pPr marL="0" indent="0" algn="ctr">
                        <a:buFont typeface="+mj-lt"/>
                        <a:buNone/>
                      </a:pPr>
                      <a:r>
                        <a:rPr lang="de-DE" sz="1500" err="1">
                          <a:latin typeface="Arial" panose="020B0604020202020204" pitchFamily="34" charset="0"/>
                          <a:cs typeface="Arial" panose="020B0604020202020204" pitchFamily="34" charset="0"/>
                        </a:rPr>
                        <a:t>Cell</a:t>
                      </a:r>
                      <a:r>
                        <a:rPr lang="de-DE" sz="1500">
                          <a:latin typeface="Arial" panose="020B0604020202020204" pitchFamily="34" charset="0"/>
                          <a:cs typeface="Arial" panose="020B0604020202020204" pitchFamily="34" charset="0"/>
                        </a:rPr>
                        <a:t> </a:t>
                      </a:r>
                      <a:r>
                        <a:rPr lang="de-DE" sz="1500" err="1">
                          <a:latin typeface="Arial" panose="020B0604020202020204" pitchFamily="34" charset="0"/>
                          <a:cs typeface="Arial" panose="020B0604020202020204" pitchFamily="34" charset="0"/>
                        </a:rPr>
                        <a:t>quantity</a:t>
                      </a:r>
                      <a:endParaRPr lang="de-DE" sz="1500">
                        <a:latin typeface="Arial" panose="020B0604020202020204" pitchFamily="34" charset="0"/>
                        <a:cs typeface="Arial" panose="020B0604020202020204" pitchFamily="34" charset="0"/>
                      </a:endParaRPr>
                    </a:p>
                    <a:p>
                      <a:pPr marL="0" indent="0" algn="ctr">
                        <a:buFont typeface="+mj-lt"/>
                        <a:buNone/>
                      </a:pPr>
                      <a:r>
                        <a:rPr lang="de-DE" sz="1500" err="1">
                          <a:latin typeface="Arial" panose="020B0604020202020204" pitchFamily="34" charset="0"/>
                          <a:cs typeface="Arial" panose="020B0604020202020204" pitchFamily="34" charset="0"/>
                        </a:rPr>
                        <a:t>Cell</a:t>
                      </a:r>
                      <a:r>
                        <a:rPr lang="de-DE" sz="1500">
                          <a:latin typeface="Arial" panose="020B0604020202020204" pitchFamily="34" charset="0"/>
                          <a:cs typeface="Arial" panose="020B0604020202020204" pitchFamily="34" charset="0"/>
                        </a:rPr>
                        <a:t> </a:t>
                      </a:r>
                      <a:r>
                        <a:rPr lang="de-DE" sz="1500" err="1">
                          <a:latin typeface="Arial" panose="020B0604020202020204" pitchFamily="34" charset="0"/>
                          <a:cs typeface="Arial" panose="020B0604020202020204" pitchFamily="34" charset="0"/>
                        </a:rPr>
                        <a:t>viability</a:t>
                      </a:r>
                      <a:r>
                        <a:rPr lang="de-DE" sz="1500">
                          <a:latin typeface="Arial" panose="020B0604020202020204" pitchFamily="34" charset="0"/>
                          <a:cs typeface="Arial" panose="020B0604020202020204" pitchFamily="34" charset="0"/>
                        </a:rPr>
                        <a:t> in </a:t>
                      </a:r>
                      <a:r>
                        <a:rPr lang="de-DE" sz="1500" err="1">
                          <a:latin typeface="Arial" panose="020B0604020202020204" pitchFamily="34" charset="0"/>
                          <a:cs typeface="Arial" panose="020B0604020202020204" pitchFamily="34" charset="0"/>
                        </a:rPr>
                        <a:t>cell</a:t>
                      </a:r>
                      <a:r>
                        <a:rPr lang="de-DE" sz="1500">
                          <a:latin typeface="Arial" panose="020B0604020202020204" pitchFamily="34" charset="0"/>
                          <a:cs typeface="Arial" panose="020B0604020202020204" pitchFamily="34" charset="0"/>
                        </a:rPr>
                        <a:t> </a:t>
                      </a:r>
                      <a:r>
                        <a:rPr lang="de-DE" sz="1500" err="1">
                          <a:latin typeface="Arial" panose="020B0604020202020204" pitchFamily="34" charset="0"/>
                          <a:cs typeface="Arial" panose="020B0604020202020204" pitchFamily="34" charset="0"/>
                        </a:rPr>
                        <a:t>suspension</a:t>
                      </a:r>
                      <a:endParaRPr lang="de-DE" sz="1500">
                        <a:latin typeface="Arial" panose="020B0604020202020204" pitchFamily="34" charset="0"/>
                        <a:cs typeface="Arial" panose="020B0604020202020204" pitchFamily="34" charset="0"/>
                      </a:endParaRPr>
                    </a:p>
                    <a:p>
                      <a:pPr marL="0" indent="0" algn="ctr">
                        <a:buFont typeface="+mj-lt"/>
                        <a:buNone/>
                      </a:pPr>
                      <a:r>
                        <a:rPr lang="de-DE" sz="1500" err="1">
                          <a:latin typeface="Arial" panose="020B0604020202020204" pitchFamily="34" charset="0"/>
                          <a:cs typeface="Arial" panose="020B0604020202020204" pitchFamily="34" charset="0"/>
                        </a:rPr>
                        <a:t>Cell</a:t>
                      </a:r>
                      <a:r>
                        <a:rPr lang="de-DE" sz="1500">
                          <a:latin typeface="Arial" panose="020B0604020202020204" pitchFamily="34" charset="0"/>
                          <a:cs typeface="Arial" panose="020B0604020202020204" pitchFamily="34" charset="0"/>
                        </a:rPr>
                        <a:t> </a:t>
                      </a:r>
                      <a:r>
                        <a:rPr lang="de-DE" sz="1500" err="1">
                          <a:latin typeface="Arial" panose="020B0604020202020204" pitchFamily="34" charset="0"/>
                          <a:cs typeface="Arial" panose="020B0604020202020204" pitchFamily="34" charset="0"/>
                        </a:rPr>
                        <a:t>morphology</a:t>
                      </a:r>
                      <a:endParaRPr lang="de-DE" sz="1700"/>
                    </a:p>
                  </a:txBody>
                  <a:tcPr marL="86402" marR="86402" marT="43201" marB="43201" anchor="ctr">
                    <a:solidFill>
                      <a:schemeClr val="accent1">
                        <a:lumMod val="20000"/>
                        <a:lumOff val="80000"/>
                      </a:schemeClr>
                    </a:solidFill>
                  </a:tcPr>
                </a:tc>
                <a:tc hMerge="1">
                  <a:txBody>
                    <a:bodyPr/>
                    <a:lstStyle/>
                    <a:p>
                      <a:endParaRPr/>
                    </a:p>
                  </a:txBody>
                  <a:tcPr>
                    <a:solidFill>
                      <a:schemeClr val="bg2"/>
                    </a:solidFill>
                  </a:tcPr>
                </a:tc>
                <a:extLst>
                  <a:ext uri="{0D108BD9-81ED-4DB2-BD59-A6C34878D82A}">
                    <a16:rowId xmlns:a16="http://schemas.microsoft.com/office/drawing/2014/main" val="3532305407"/>
                  </a:ext>
                </a:extLst>
              </a:tr>
              <a:tr h="547215">
                <a:tc>
                  <a:txBody>
                    <a:bodyPr/>
                    <a:lstStyle/>
                    <a:p>
                      <a:pPr algn="ctr"/>
                      <a:r>
                        <a:rPr lang="de-DE" sz="1300" b="1">
                          <a:solidFill>
                            <a:schemeClr val="bg1"/>
                          </a:solidFill>
                          <a:latin typeface="Arial" panose="020B0604020202020204" pitchFamily="34" charset="0"/>
                          <a:cs typeface="Arial" panose="020B0604020202020204" pitchFamily="34" charset="0"/>
                        </a:rPr>
                        <a:t>Assay</a:t>
                      </a:r>
                    </a:p>
                  </a:txBody>
                  <a:tcPr marL="86402" marR="86402" marT="43201" marB="43201">
                    <a:solidFill>
                      <a:schemeClr val="accent1"/>
                    </a:solidFill>
                  </a:tcPr>
                </a:tc>
                <a:tc>
                  <a:txBody>
                    <a:bodyPr/>
                    <a:lstStyle/>
                    <a:p>
                      <a:pPr marL="0" indent="0" algn="ctr">
                        <a:buFont typeface="Arial" panose="020B0604020202020204" pitchFamily="34" charset="0"/>
                        <a:buNone/>
                      </a:pPr>
                      <a:r>
                        <a:rPr lang="de-DE" sz="1500">
                          <a:latin typeface="Arial" panose="020B0604020202020204" pitchFamily="34" charset="0"/>
                          <a:cs typeface="Arial" panose="020B0604020202020204" pitchFamily="34" charset="0"/>
                        </a:rPr>
                        <a:t>3‘ Gene </a:t>
                      </a:r>
                      <a:r>
                        <a:rPr lang="de-DE" sz="1500" err="1">
                          <a:latin typeface="Arial" panose="020B0604020202020204" pitchFamily="34" charset="0"/>
                          <a:cs typeface="Arial" panose="020B0604020202020204" pitchFamily="34" charset="0"/>
                        </a:rPr>
                        <a:t>expression</a:t>
                      </a:r>
                      <a:endParaRPr lang="de-DE" sz="1500">
                        <a:latin typeface="Arial" panose="020B0604020202020204" pitchFamily="34" charset="0"/>
                        <a:cs typeface="Arial" panose="020B0604020202020204" pitchFamily="34" charset="0"/>
                      </a:endParaRPr>
                    </a:p>
                  </a:txBody>
                  <a:tcPr marL="86402" marR="86402" marT="43201" marB="43201">
                    <a:solidFill>
                      <a:schemeClr val="accent6">
                        <a:lumMod val="20000"/>
                        <a:lumOff val="80000"/>
                      </a:schemeClr>
                    </a:solidFill>
                  </a:tcPr>
                </a:tc>
                <a:tc gridSpan="2">
                  <a:txBody>
                    <a:bodyPr/>
                    <a:lstStyle/>
                    <a:p>
                      <a:pPr marL="0" indent="0" algn="ctr">
                        <a:buFont typeface="Arial" panose="020B0604020202020204" pitchFamily="34" charset="0"/>
                        <a:buNone/>
                      </a:pPr>
                      <a:r>
                        <a:rPr lang="de-DE" sz="1500">
                          <a:latin typeface="Arial" panose="020B0604020202020204" pitchFamily="34" charset="0"/>
                          <a:cs typeface="Arial" panose="020B0604020202020204" pitchFamily="34" charset="0"/>
                        </a:rPr>
                        <a:t>3´ Gene </a:t>
                      </a:r>
                      <a:r>
                        <a:rPr lang="de-DE" sz="1500" err="1">
                          <a:latin typeface="Arial" panose="020B0604020202020204" pitchFamily="34" charset="0"/>
                          <a:cs typeface="Arial" panose="020B0604020202020204" pitchFamily="34" charset="0"/>
                        </a:rPr>
                        <a:t>expression</a:t>
                      </a:r>
                      <a:endParaRPr lang="de-DE" sz="150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de-DE" sz="1500">
                          <a:latin typeface="Arial" panose="020B0604020202020204" pitchFamily="34" charset="0"/>
                          <a:cs typeface="Arial" panose="020B0604020202020204" pitchFamily="34" charset="0"/>
                        </a:rPr>
                        <a:t>5´ Gene </a:t>
                      </a:r>
                      <a:r>
                        <a:rPr lang="de-DE" sz="1500" err="1">
                          <a:latin typeface="Arial" panose="020B0604020202020204" pitchFamily="34" charset="0"/>
                          <a:cs typeface="Arial" panose="020B0604020202020204" pitchFamily="34" charset="0"/>
                        </a:rPr>
                        <a:t>expression</a:t>
                      </a:r>
                      <a:r>
                        <a:rPr lang="de-DE" sz="1500">
                          <a:latin typeface="Arial" panose="020B0604020202020204" pitchFamily="34" charset="0"/>
                          <a:cs typeface="Arial" panose="020B0604020202020204" pitchFamily="34" charset="0"/>
                        </a:rPr>
                        <a:t> + V(D)J </a:t>
                      </a:r>
                      <a:r>
                        <a:rPr lang="de-DE" sz="1500" err="1">
                          <a:latin typeface="Arial" panose="020B0604020202020204" pitchFamily="34" charset="0"/>
                          <a:cs typeface="Arial" panose="020B0604020202020204" pitchFamily="34" charset="0"/>
                        </a:rPr>
                        <a:t>profiling</a:t>
                      </a:r>
                      <a:endParaRPr lang="de-DE" sz="1700"/>
                    </a:p>
                  </a:txBody>
                  <a:tcPr marL="86402" marR="86402" marT="43201" marB="43201">
                    <a:solidFill>
                      <a:schemeClr val="accent1">
                        <a:lumMod val="20000"/>
                        <a:lumOff val="80000"/>
                      </a:schemeClr>
                    </a:solidFill>
                  </a:tcPr>
                </a:tc>
                <a:tc hMerge="1">
                  <a:txBody>
                    <a:bodyPr/>
                    <a:lstStyle/>
                    <a:p>
                      <a:endParaRPr lang="de-DE"/>
                    </a:p>
                  </a:txBody>
                  <a:tcPr/>
                </a:tc>
                <a:extLst>
                  <a:ext uri="{0D108BD9-81ED-4DB2-BD59-A6C34878D82A}">
                    <a16:rowId xmlns:a16="http://schemas.microsoft.com/office/drawing/2014/main" val="777811406"/>
                  </a:ext>
                </a:extLst>
              </a:tr>
              <a:tr h="350409">
                <a:tc>
                  <a:txBody>
                    <a:bodyPr/>
                    <a:lstStyle/>
                    <a:p>
                      <a:pPr algn="ctr"/>
                      <a:r>
                        <a:rPr lang="de-DE" sz="1300" b="1" err="1">
                          <a:solidFill>
                            <a:schemeClr val="bg1"/>
                          </a:solidFill>
                          <a:latin typeface="Arial" panose="020B0604020202020204" pitchFamily="34" charset="0"/>
                          <a:cs typeface="Arial" panose="020B0604020202020204" pitchFamily="34" charset="0"/>
                        </a:rPr>
                        <a:t>Sequencing</a:t>
                      </a:r>
                      <a:endParaRPr lang="de-DE" sz="1300" b="1">
                        <a:solidFill>
                          <a:schemeClr val="bg1"/>
                        </a:solidFill>
                        <a:latin typeface="Arial" panose="020B0604020202020204" pitchFamily="34" charset="0"/>
                        <a:cs typeface="Arial" panose="020B0604020202020204" pitchFamily="34" charset="0"/>
                      </a:endParaRPr>
                    </a:p>
                  </a:txBody>
                  <a:tcPr marL="86402" marR="86402" marT="43201" marB="43201">
                    <a:solidFill>
                      <a:schemeClr val="accent1"/>
                    </a:solidFill>
                  </a:tcPr>
                </a:tc>
                <a:tc gridSpan="3">
                  <a:txBody>
                    <a:bodyPr/>
                    <a:lstStyle/>
                    <a:p>
                      <a:pPr marL="0" indent="0" algn="ctr">
                        <a:buFont typeface="Arial" panose="020B0604020202020204" pitchFamily="34" charset="0"/>
                        <a:buNone/>
                      </a:pPr>
                      <a:r>
                        <a:rPr lang="de-DE" sz="1500">
                          <a:latin typeface="Arial" panose="020B0604020202020204" pitchFamily="34" charset="0"/>
                          <a:cs typeface="Arial" panose="020B0604020202020204" pitchFamily="34" charset="0"/>
                        </a:rPr>
                        <a:t>PE150 on </a:t>
                      </a:r>
                      <a:r>
                        <a:rPr lang="de-DE" sz="1500" err="1">
                          <a:latin typeface="Arial" panose="020B0604020202020204" pitchFamily="34" charset="0"/>
                          <a:cs typeface="Arial" panose="020B0604020202020204" pitchFamily="34" charset="0"/>
                        </a:rPr>
                        <a:t>NovaSeq</a:t>
                      </a:r>
                      <a:r>
                        <a:rPr lang="de-DE" sz="1500">
                          <a:latin typeface="Arial" panose="020B0604020202020204" pitchFamily="34" charset="0"/>
                          <a:cs typeface="Arial" panose="020B0604020202020204" pitchFamily="34" charset="0"/>
                        </a:rPr>
                        <a:t> X Plus</a:t>
                      </a:r>
                    </a:p>
                  </a:txBody>
                  <a:tcPr marL="86402" marR="86402" marT="43201" marB="43201">
                    <a:solidFill>
                      <a:schemeClr val="bg1">
                        <a:lumMod val="75000"/>
                      </a:schemeClr>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221498392"/>
                  </a:ext>
                </a:extLst>
              </a:tr>
              <a:tr h="777621">
                <a:tc>
                  <a:txBody>
                    <a:bodyPr/>
                    <a:lstStyle/>
                    <a:p>
                      <a:pPr algn="ctr"/>
                      <a:r>
                        <a:rPr lang="de-DE" sz="1300" b="1">
                          <a:solidFill>
                            <a:schemeClr val="bg1"/>
                          </a:solidFill>
                          <a:latin typeface="Arial" panose="020B0604020202020204" pitchFamily="34" charset="0"/>
                          <a:cs typeface="Arial" panose="020B0604020202020204" pitchFamily="34" charset="0"/>
                        </a:rPr>
                        <a:t>Data </a:t>
                      </a:r>
                      <a:r>
                        <a:rPr lang="de-DE" sz="1300" b="1" err="1">
                          <a:solidFill>
                            <a:schemeClr val="bg1"/>
                          </a:solidFill>
                          <a:latin typeface="Arial" panose="020B0604020202020204" pitchFamily="34" charset="0"/>
                          <a:cs typeface="Arial" panose="020B0604020202020204" pitchFamily="34" charset="0"/>
                        </a:rPr>
                        <a:t>analysis</a:t>
                      </a:r>
                      <a:r>
                        <a:rPr lang="de-DE" sz="1300" b="1">
                          <a:solidFill>
                            <a:schemeClr val="bg1"/>
                          </a:solidFill>
                          <a:latin typeface="Arial" panose="020B0604020202020204" pitchFamily="34" charset="0"/>
                          <a:cs typeface="Arial" panose="020B0604020202020204" pitchFamily="34" charset="0"/>
                        </a:rPr>
                        <a:t> </a:t>
                      </a:r>
                    </a:p>
                  </a:txBody>
                  <a:tcPr marL="86402" marR="86402" marT="43201" marB="43201">
                    <a:solidFill>
                      <a:schemeClr val="accent1"/>
                    </a:solidFill>
                  </a:tcPr>
                </a:tc>
                <a:tc gridSpan="3">
                  <a:txBody>
                    <a:bodyPr/>
                    <a:lstStyle/>
                    <a:p>
                      <a:pPr marL="0" indent="0" algn="ctr">
                        <a:buFont typeface="Arial" panose="020B0604020202020204" pitchFamily="34" charset="0"/>
                        <a:buNone/>
                      </a:pPr>
                      <a:r>
                        <a:rPr lang="de-DE" sz="1500" err="1">
                          <a:latin typeface="Arial" panose="020B0604020202020204" pitchFamily="34" charset="0"/>
                          <a:cs typeface="Arial" panose="020B0604020202020204" pitchFamily="34" charset="0"/>
                        </a:rPr>
                        <a:t>Cell</a:t>
                      </a:r>
                      <a:r>
                        <a:rPr lang="de-DE" sz="1500">
                          <a:latin typeface="Arial" panose="020B0604020202020204" pitchFamily="34" charset="0"/>
                          <a:cs typeface="Arial" panose="020B0604020202020204" pitchFamily="34" charset="0"/>
                        </a:rPr>
                        <a:t> Ranger </a:t>
                      </a:r>
                      <a:r>
                        <a:rPr lang="de-DE" sz="1500" err="1">
                          <a:latin typeface="Arial" panose="020B0604020202020204" pitchFamily="34" charset="0"/>
                          <a:cs typeface="Arial" panose="020B0604020202020204" pitchFamily="34" charset="0"/>
                        </a:rPr>
                        <a:t>only</a:t>
                      </a:r>
                      <a:endParaRPr lang="de-DE" sz="150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de-DE" sz="1500">
                          <a:latin typeface="Arial" panose="020B0604020202020204" pitchFamily="34" charset="0"/>
                          <a:cs typeface="Arial" panose="020B0604020202020204" pitchFamily="34" charset="0"/>
                        </a:rPr>
                        <a:t>Standard </a:t>
                      </a:r>
                      <a:r>
                        <a:rPr lang="de-DE" sz="1500" err="1">
                          <a:latin typeface="Arial" panose="020B0604020202020204" pitchFamily="34" charset="0"/>
                          <a:cs typeface="Arial" panose="020B0604020202020204" pitchFamily="34" charset="0"/>
                        </a:rPr>
                        <a:t>analysis</a:t>
                      </a:r>
                      <a:endParaRPr lang="de-DE" sz="150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de-DE" sz="1500">
                          <a:solidFill>
                            <a:srgbClr val="0070C0"/>
                          </a:solidFill>
                          <a:latin typeface="Arial" panose="020B0604020202020204" pitchFamily="34" charset="0"/>
                          <a:cs typeface="Arial" panose="020B0604020202020204" pitchFamily="34" charset="0"/>
                        </a:rPr>
                        <a:t>Also </a:t>
                      </a:r>
                      <a:r>
                        <a:rPr lang="de-DE" sz="1500" err="1">
                          <a:solidFill>
                            <a:srgbClr val="0070C0"/>
                          </a:solidFill>
                          <a:latin typeface="Arial" panose="020B0604020202020204" pitchFamily="34" charset="0"/>
                          <a:cs typeface="Arial" panose="020B0604020202020204" pitchFamily="34" charset="0"/>
                        </a:rPr>
                        <a:t>available</a:t>
                      </a:r>
                      <a:r>
                        <a:rPr lang="de-DE" sz="1500">
                          <a:latin typeface="Arial" panose="020B0604020202020204" pitchFamily="34" charset="0"/>
                          <a:cs typeface="Arial" panose="020B0604020202020204" pitchFamily="34" charset="0"/>
                        </a:rPr>
                        <a:t>: Custom </a:t>
                      </a:r>
                      <a:r>
                        <a:rPr lang="de-DE" sz="1500" err="1">
                          <a:latin typeface="Arial" panose="020B0604020202020204" pitchFamily="34" charset="0"/>
                          <a:cs typeface="Arial" panose="020B0604020202020204" pitchFamily="34" charset="0"/>
                        </a:rPr>
                        <a:t>analysis</a:t>
                      </a:r>
                      <a:r>
                        <a:rPr lang="de-DE" sz="1500">
                          <a:latin typeface="Arial" panose="020B0604020202020204" pitchFamily="34" charset="0"/>
                          <a:cs typeface="Arial" panose="020B0604020202020204" pitchFamily="34" charset="0"/>
                        </a:rPr>
                        <a:t> </a:t>
                      </a:r>
                      <a:r>
                        <a:rPr lang="de-DE" sz="1500" err="1">
                          <a:latin typeface="Arial" panose="020B0604020202020204" pitchFamily="34" charset="0"/>
                          <a:cs typeface="Arial" panose="020B0604020202020204" pitchFamily="34" charset="0"/>
                        </a:rPr>
                        <a:t>options</a:t>
                      </a:r>
                      <a:endParaRPr lang="de-DE" sz="1500">
                        <a:latin typeface="Arial" panose="020B0604020202020204" pitchFamily="34" charset="0"/>
                        <a:cs typeface="Arial" panose="020B0604020202020204" pitchFamily="34" charset="0"/>
                      </a:endParaRPr>
                    </a:p>
                  </a:txBody>
                  <a:tcPr marL="86402" marR="86402" marT="43201" marB="43201">
                    <a:solidFill>
                      <a:schemeClr val="bg1">
                        <a:lumMod val="75000"/>
                      </a:schemeClr>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13679842"/>
                  </a:ext>
                </a:extLst>
              </a:tr>
            </a:tbl>
          </a:graphicData>
        </a:graphic>
      </p:graphicFrame>
      <p:sp>
        <p:nvSpPr>
          <p:cNvPr id="11" name="Textfeld 10">
            <a:extLst>
              <a:ext uri="{FF2B5EF4-FFF2-40B4-BE49-F238E27FC236}">
                <a16:creationId xmlns:a16="http://schemas.microsoft.com/office/drawing/2014/main" id="{14B5882F-F3F9-BF34-C373-AD2937DA744E}"/>
              </a:ext>
            </a:extLst>
          </p:cNvPr>
          <p:cNvSpPr txBox="1"/>
          <p:nvPr/>
        </p:nvSpPr>
        <p:spPr>
          <a:xfrm rot="19146744">
            <a:off x="7621567" y="1742784"/>
            <a:ext cx="734420" cy="354071"/>
          </a:xfrm>
          <a:prstGeom prst="rect">
            <a:avLst/>
          </a:prstGeom>
          <a:noFill/>
        </p:spPr>
        <p:txBody>
          <a:bodyPr wrap="square" rtlCol="0">
            <a:spAutoFit/>
          </a:bodyPr>
          <a:lstStyle/>
          <a:p>
            <a:r>
              <a:rPr lang="de-DE" sz="1701" b="1">
                <a:solidFill>
                  <a:srgbClr val="C00000"/>
                </a:solidFill>
              </a:rPr>
              <a:t>NEW</a:t>
            </a:r>
          </a:p>
        </p:txBody>
      </p:sp>
      <p:sp>
        <p:nvSpPr>
          <p:cNvPr id="12" name="Textfeld 11">
            <a:extLst>
              <a:ext uri="{FF2B5EF4-FFF2-40B4-BE49-F238E27FC236}">
                <a16:creationId xmlns:a16="http://schemas.microsoft.com/office/drawing/2014/main" id="{498302AA-0AD1-AA7E-0B61-80E0EAF9CC91}"/>
              </a:ext>
            </a:extLst>
          </p:cNvPr>
          <p:cNvSpPr txBox="1"/>
          <p:nvPr/>
        </p:nvSpPr>
        <p:spPr>
          <a:xfrm rot="19146744">
            <a:off x="10047036" y="1670783"/>
            <a:ext cx="734420" cy="354071"/>
          </a:xfrm>
          <a:prstGeom prst="rect">
            <a:avLst/>
          </a:prstGeom>
          <a:noFill/>
        </p:spPr>
        <p:txBody>
          <a:bodyPr wrap="square" rtlCol="0">
            <a:spAutoFit/>
          </a:bodyPr>
          <a:lstStyle/>
          <a:p>
            <a:r>
              <a:rPr lang="de-DE" sz="1701" b="1">
                <a:solidFill>
                  <a:srgbClr val="C00000"/>
                </a:solidFill>
              </a:rPr>
              <a:t>NEW</a:t>
            </a:r>
          </a:p>
        </p:txBody>
      </p:sp>
      <p:sp>
        <p:nvSpPr>
          <p:cNvPr id="13" name="Textfeld 12">
            <a:extLst>
              <a:ext uri="{FF2B5EF4-FFF2-40B4-BE49-F238E27FC236}">
                <a16:creationId xmlns:a16="http://schemas.microsoft.com/office/drawing/2014/main" id="{869E6DAB-3A8B-30A9-A5A8-072D6CACE83F}"/>
              </a:ext>
            </a:extLst>
          </p:cNvPr>
          <p:cNvSpPr txBox="1"/>
          <p:nvPr/>
        </p:nvSpPr>
        <p:spPr>
          <a:xfrm rot="19146744">
            <a:off x="9384344" y="4758227"/>
            <a:ext cx="734420" cy="354071"/>
          </a:xfrm>
          <a:prstGeom prst="rect">
            <a:avLst/>
          </a:prstGeom>
          <a:noFill/>
        </p:spPr>
        <p:txBody>
          <a:bodyPr wrap="square" rtlCol="0">
            <a:spAutoFit/>
          </a:bodyPr>
          <a:lstStyle/>
          <a:p>
            <a:r>
              <a:rPr lang="de-DE" sz="1701" b="1">
                <a:solidFill>
                  <a:srgbClr val="C00000"/>
                </a:solidFill>
              </a:rPr>
              <a:t>NEW</a:t>
            </a:r>
          </a:p>
        </p:txBody>
      </p:sp>
      <p:sp>
        <p:nvSpPr>
          <p:cNvPr id="14" name="Textfeld 13">
            <a:extLst>
              <a:ext uri="{FF2B5EF4-FFF2-40B4-BE49-F238E27FC236}">
                <a16:creationId xmlns:a16="http://schemas.microsoft.com/office/drawing/2014/main" id="{1A0AF498-C973-B480-20E1-F8793CD5E5DD}"/>
              </a:ext>
            </a:extLst>
          </p:cNvPr>
          <p:cNvSpPr txBox="1"/>
          <p:nvPr/>
        </p:nvSpPr>
        <p:spPr>
          <a:xfrm rot="19146744">
            <a:off x="5775880" y="4758227"/>
            <a:ext cx="734420" cy="354071"/>
          </a:xfrm>
          <a:prstGeom prst="rect">
            <a:avLst/>
          </a:prstGeom>
          <a:noFill/>
        </p:spPr>
        <p:txBody>
          <a:bodyPr wrap="square" rtlCol="0">
            <a:spAutoFit/>
          </a:bodyPr>
          <a:lstStyle/>
          <a:p>
            <a:r>
              <a:rPr lang="de-DE" sz="1701" b="1">
                <a:solidFill>
                  <a:srgbClr val="C00000"/>
                </a:solidFill>
              </a:rPr>
              <a:t>NEW</a:t>
            </a:r>
          </a:p>
        </p:txBody>
      </p:sp>
    </p:spTree>
    <p:extLst>
      <p:ext uri="{BB962C8B-B14F-4D97-AF65-F5344CB8AC3E}">
        <p14:creationId xmlns:p14="http://schemas.microsoft.com/office/powerpoint/2010/main" val="144126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90731-B9D8-9506-DE42-8AE3A7DA2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9C9C62-A244-6F08-8FEE-A5FA5C7E7C65}"/>
              </a:ext>
            </a:extLst>
          </p:cNvPr>
          <p:cNvSpPr>
            <a:spLocks noGrp="1"/>
          </p:cNvSpPr>
          <p:nvPr>
            <p:ph type="title"/>
          </p:nvPr>
        </p:nvSpPr>
        <p:spPr>
          <a:xfrm>
            <a:off x="720229" y="503554"/>
            <a:ext cx="8209160" cy="552451"/>
          </a:xfrm>
        </p:spPr>
        <p:txBody>
          <a:bodyPr>
            <a:normAutofit/>
          </a:bodyPr>
          <a:lstStyle/>
          <a:p>
            <a:r>
              <a:rPr lang="en-GB" dirty="0"/>
              <a:t>snRNA-</a:t>
            </a:r>
            <a:r>
              <a:rPr lang="en-GB" dirty="0" err="1"/>
              <a:t>seq</a:t>
            </a:r>
            <a:r>
              <a:rPr lang="en-GB" dirty="0"/>
              <a:t> vs. </a:t>
            </a:r>
            <a:r>
              <a:rPr lang="en-GB" dirty="0" err="1"/>
              <a:t>scRNA-seq</a:t>
            </a:r>
            <a:r>
              <a:rPr lang="en-GB" dirty="0"/>
              <a:t> – advantages and drawbacks</a:t>
            </a:r>
            <a:endParaRPr dirty="0"/>
          </a:p>
        </p:txBody>
      </p:sp>
      <p:pic>
        <p:nvPicPr>
          <p:cNvPr id="5" name="Picture 4">
            <a:extLst>
              <a:ext uri="{FF2B5EF4-FFF2-40B4-BE49-F238E27FC236}">
                <a16:creationId xmlns:a16="http://schemas.microsoft.com/office/drawing/2014/main" id="{6D8BB32C-D3A6-5B17-0A2E-3A8123B63E5A}"/>
              </a:ext>
            </a:extLst>
          </p:cNvPr>
          <p:cNvPicPr>
            <a:picLocks noChangeAspect="1"/>
          </p:cNvPicPr>
          <p:nvPr/>
        </p:nvPicPr>
        <p:blipFill>
          <a:blip r:embed="rId3"/>
          <a:stretch>
            <a:fillRect/>
          </a:stretch>
        </p:blipFill>
        <p:spPr>
          <a:xfrm>
            <a:off x="216040" y="1295871"/>
            <a:ext cx="11089994" cy="4584407"/>
          </a:xfrm>
          <a:prstGeom prst="rect">
            <a:avLst/>
          </a:prstGeom>
        </p:spPr>
      </p:pic>
    </p:spTree>
    <p:extLst>
      <p:ext uri="{BB962C8B-B14F-4D97-AF65-F5344CB8AC3E}">
        <p14:creationId xmlns:p14="http://schemas.microsoft.com/office/powerpoint/2010/main" val="584653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40317-B061-8C43-64CA-250045B2AD86}"/>
            </a:ext>
          </a:extLst>
        </p:cNvPr>
        <p:cNvGrpSpPr/>
        <p:nvPr/>
      </p:nvGrpSpPr>
      <p:grpSpPr>
        <a:xfrm>
          <a:off x="0" y="0"/>
          <a:ext cx="0" cy="0"/>
          <a:chOff x="0" y="0"/>
          <a:chExt cx="0" cy="0"/>
        </a:xfrm>
      </p:grpSpPr>
      <p:sp>
        <p:nvSpPr>
          <p:cNvPr id="40" name="Title 2">
            <a:extLst>
              <a:ext uri="{FF2B5EF4-FFF2-40B4-BE49-F238E27FC236}">
                <a16:creationId xmlns:a16="http://schemas.microsoft.com/office/drawing/2014/main" id="{EA4F4546-041E-39B1-D5F1-38491F86B042}"/>
              </a:ext>
            </a:extLst>
          </p:cNvPr>
          <p:cNvSpPr txBox="1">
            <a:spLocks/>
          </p:cNvSpPr>
          <p:nvPr/>
        </p:nvSpPr>
        <p:spPr>
          <a:xfrm>
            <a:off x="305765" y="375952"/>
            <a:ext cx="8900201" cy="552451"/>
          </a:xfrm>
          <a:prstGeom prst="rect">
            <a:avLst/>
          </a:prstGeom>
        </p:spPr>
        <p:txBody>
          <a:bodyPr lIns="86402" tIns="43201" rIns="86402" bIns="43201"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7" b="1">
                <a:solidFill>
                  <a:prstClr val="white"/>
                </a:solidFill>
                <a:latin typeface="Arial"/>
                <a:ea typeface="宋体"/>
                <a:cs typeface="Arial"/>
              </a:rPr>
              <a:t>snRNA-seq vs. </a:t>
            </a:r>
            <a:r>
              <a:rPr lang="en-US" sz="2457" b="1" err="1">
                <a:solidFill>
                  <a:prstClr val="white"/>
                </a:solidFill>
                <a:latin typeface="Arial"/>
                <a:ea typeface="宋体"/>
                <a:cs typeface="Arial"/>
              </a:rPr>
              <a:t>scRNA</a:t>
            </a:r>
            <a:r>
              <a:rPr lang="en-US" sz="2457" b="1">
                <a:solidFill>
                  <a:prstClr val="white"/>
                </a:solidFill>
                <a:latin typeface="Arial"/>
                <a:ea typeface="宋体"/>
                <a:cs typeface="Arial"/>
              </a:rPr>
              <a:t>-seq</a:t>
            </a:r>
            <a:endParaRPr lang="en-US" sz="2400" b="1">
              <a:ea typeface="宋体"/>
            </a:endParaRPr>
          </a:p>
        </p:txBody>
      </p:sp>
      <p:cxnSp>
        <p:nvCxnSpPr>
          <p:cNvPr id="46" name="Verbinder: gewinkelt 45">
            <a:extLst>
              <a:ext uri="{FF2B5EF4-FFF2-40B4-BE49-F238E27FC236}">
                <a16:creationId xmlns:a16="http://schemas.microsoft.com/office/drawing/2014/main" id="{FAEABB79-95CA-EAAA-6C50-38E317760063}"/>
              </a:ext>
            </a:extLst>
          </p:cNvPr>
          <p:cNvCxnSpPr/>
          <p:nvPr/>
        </p:nvCxnSpPr>
        <p:spPr>
          <a:xfrm>
            <a:off x="6405535" y="1377957"/>
            <a:ext cx="2632071" cy="776020"/>
          </a:xfrm>
          <a:prstGeom prst="bentConnector3">
            <a:avLst>
              <a:gd name="adj1" fmla="val 100152"/>
            </a:avLst>
          </a:prstGeom>
          <a:noFill/>
          <a:ln w="41275" cap="flat" cmpd="sng" algn="ctr">
            <a:solidFill>
              <a:sysClr val="windowText" lastClr="000000"/>
            </a:solidFill>
            <a:prstDash val="solid"/>
            <a:miter lim="800000"/>
            <a:tailEnd type="triangle"/>
          </a:ln>
          <a:effectLst/>
        </p:spPr>
      </p:cxnSp>
      <p:cxnSp>
        <p:nvCxnSpPr>
          <p:cNvPr id="47" name="Verbinder: gewinkelt 46">
            <a:extLst>
              <a:ext uri="{FF2B5EF4-FFF2-40B4-BE49-F238E27FC236}">
                <a16:creationId xmlns:a16="http://schemas.microsoft.com/office/drawing/2014/main" id="{B4851C21-A116-4480-E438-9AACA1F6FC38}"/>
              </a:ext>
            </a:extLst>
          </p:cNvPr>
          <p:cNvCxnSpPr>
            <a:cxnSpLocks/>
          </p:cNvCxnSpPr>
          <p:nvPr/>
        </p:nvCxnSpPr>
        <p:spPr>
          <a:xfrm rot="10800000" flipV="1">
            <a:off x="2445429" y="1377957"/>
            <a:ext cx="2400066" cy="864023"/>
          </a:xfrm>
          <a:prstGeom prst="bentConnector3">
            <a:avLst>
              <a:gd name="adj1" fmla="val 99667"/>
            </a:avLst>
          </a:prstGeom>
          <a:noFill/>
          <a:ln w="41275" cap="flat" cmpd="sng" algn="ctr">
            <a:solidFill>
              <a:srgbClr val="156082"/>
            </a:solidFill>
            <a:prstDash val="solid"/>
            <a:miter lim="800000"/>
            <a:tailEnd type="triangle"/>
          </a:ln>
          <a:effectLst/>
        </p:spPr>
      </p:cxnSp>
      <p:sp>
        <p:nvSpPr>
          <p:cNvPr id="48" name="Rechteck: abgerundete Ecken 47">
            <a:extLst>
              <a:ext uri="{FF2B5EF4-FFF2-40B4-BE49-F238E27FC236}">
                <a16:creationId xmlns:a16="http://schemas.microsoft.com/office/drawing/2014/main" id="{D840F288-7660-9328-7508-695E86A376D9}"/>
              </a:ext>
            </a:extLst>
          </p:cNvPr>
          <p:cNvSpPr/>
          <p:nvPr/>
        </p:nvSpPr>
        <p:spPr>
          <a:xfrm>
            <a:off x="1501401" y="2246333"/>
            <a:ext cx="2096057" cy="632017"/>
          </a:xfrm>
          <a:prstGeom prst="roundRect">
            <a:avLst/>
          </a:prstGeom>
          <a:solidFill>
            <a:srgbClr val="0F9ED5">
              <a:lumMod val="20000"/>
              <a:lumOff val="80000"/>
            </a:srgbClr>
          </a:solidFill>
          <a:ln w="19050" cap="flat" cmpd="sng" algn="ctr">
            <a:solidFill>
              <a:sysClr val="window" lastClr="FFFFFF"/>
            </a:solidFill>
            <a:prstDash val="solid"/>
            <a:miter lim="800000"/>
          </a:ln>
          <a:effectLst/>
        </p:spPr>
        <p:txBody>
          <a:bodyPr rtlCol="0" anchor="ctr"/>
          <a:lstStyle/>
          <a:p>
            <a:pPr algn="ctr">
              <a:defRPr/>
            </a:pPr>
            <a:r>
              <a:rPr lang="de-DE" sz="1701" b="1" kern="0" err="1">
                <a:solidFill>
                  <a:prstClr val="black"/>
                </a:solidFill>
                <a:cs typeface="Arial" panose="020B0604020202020204" pitchFamily="34" charset="0"/>
              </a:rPr>
              <a:t>Frozen</a:t>
            </a:r>
            <a:r>
              <a:rPr lang="de-DE" sz="1701" b="1" kern="0">
                <a:solidFill>
                  <a:prstClr val="black"/>
                </a:solidFill>
                <a:cs typeface="Arial" panose="020B0604020202020204" pitchFamily="34" charset="0"/>
              </a:rPr>
              <a:t> </a:t>
            </a:r>
          </a:p>
        </p:txBody>
      </p:sp>
      <p:sp>
        <p:nvSpPr>
          <p:cNvPr id="49" name="Rechteck: abgerundete Ecken 48">
            <a:extLst>
              <a:ext uri="{FF2B5EF4-FFF2-40B4-BE49-F238E27FC236}">
                <a16:creationId xmlns:a16="http://schemas.microsoft.com/office/drawing/2014/main" id="{738E18E8-09E4-BD60-2CEE-3064FE9F2E94}"/>
              </a:ext>
            </a:extLst>
          </p:cNvPr>
          <p:cNvSpPr/>
          <p:nvPr/>
        </p:nvSpPr>
        <p:spPr>
          <a:xfrm>
            <a:off x="7950146" y="2176101"/>
            <a:ext cx="2096057" cy="632017"/>
          </a:xfrm>
          <a:prstGeom prst="roundRect">
            <a:avLst/>
          </a:prstGeom>
          <a:solidFill>
            <a:srgbClr val="FDC9D4"/>
          </a:solidFill>
          <a:ln w="19050" cap="flat" cmpd="sng" algn="ctr">
            <a:solidFill>
              <a:sysClr val="window" lastClr="FFFFFF"/>
            </a:solidFill>
            <a:prstDash val="solid"/>
            <a:miter lim="800000"/>
          </a:ln>
          <a:effectLst/>
        </p:spPr>
        <p:txBody>
          <a:bodyPr rtlCol="0" anchor="ctr"/>
          <a:lstStyle/>
          <a:p>
            <a:pPr algn="ctr">
              <a:defRPr/>
            </a:pPr>
            <a:r>
              <a:rPr lang="de-DE" sz="1701" b="1" kern="0">
                <a:solidFill>
                  <a:prstClr val="black"/>
                </a:solidFill>
                <a:cs typeface="Arial" panose="020B0604020202020204" pitchFamily="34" charset="0"/>
              </a:rPr>
              <a:t>Fresh</a:t>
            </a:r>
          </a:p>
        </p:txBody>
      </p:sp>
      <p:cxnSp>
        <p:nvCxnSpPr>
          <p:cNvPr id="50" name="Gerade Verbindung mit Pfeil 49">
            <a:extLst>
              <a:ext uri="{FF2B5EF4-FFF2-40B4-BE49-F238E27FC236}">
                <a16:creationId xmlns:a16="http://schemas.microsoft.com/office/drawing/2014/main" id="{E6EA7A06-F7F5-801D-369A-FD3D3752D10E}"/>
              </a:ext>
            </a:extLst>
          </p:cNvPr>
          <p:cNvCxnSpPr>
            <a:cxnSpLocks/>
          </p:cNvCxnSpPr>
          <p:nvPr/>
        </p:nvCxnSpPr>
        <p:spPr>
          <a:xfrm flipH="1">
            <a:off x="2453428" y="2878351"/>
            <a:ext cx="1" cy="715666"/>
          </a:xfrm>
          <a:prstGeom prst="straightConnector1">
            <a:avLst/>
          </a:prstGeom>
          <a:noFill/>
          <a:ln w="41275" cap="flat" cmpd="sng" algn="ctr">
            <a:solidFill>
              <a:srgbClr val="156082"/>
            </a:solidFill>
            <a:prstDash val="solid"/>
            <a:miter lim="800000"/>
            <a:tailEnd type="triangle"/>
          </a:ln>
          <a:effectLst/>
        </p:spPr>
      </p:cxnSp>
      <p:cxnSp>
        <p:nvCxnSpPr>
          <p:cNvPr id="51" name="Gerade Verbindung mit Pfeil 50">
            <a:extLst>
              <a:ext uri="{FF2B5EF4-FFF2-40B4-BE49-F238E27FC236}">
                <a16:creationId xmlns:a16="http://schemas.microsoft.com/office/drawing/2014/main" id="{237266B5-8ED6-4006-21FA-5872E5DCE730}"/>
              </a:ext>
            </a:extLst>
          </p:cNvPr>
          <p:cNvCxnSpPr>
            <a:cxnSpLocks/>
          </p:cNvCxnSpPr>
          <p:nvPr/>
        </p:nvCxnSpPr>
        <p:spPr>
          <a:xfrm flipH="1">
            <a:off x="9037606" y="2779874"/>
            <a:ext cx="1" cy="715666"/>
          </a:xfrm>
          <a:prstGeom prst="straightConnector1">
            <a:avLst/>
          </a:prstGeom>
          <a:noFill/>
          <a:ln w="41275" cap="flat" cmpd="sng" algn="ctr">
            <a:solidFill>
              <a:sysClr val="windowText" lastClr="000000"/>
            </a:solidFill>
            <a:prstDash val="solid"/>
            <a:miter lim="800000"/>
            <a:tailEnd type="triangle"/>
          </a:ln>
          <a:effectLst/>
        </p:spPr>
      </p:cxnSp>
      <p:sp>
        <p:nvSpPr>
          <p:cNvPr id="52" name="Rechteck: abgerundete Ecken 51">
            <a:extLst>
              <a:ext uri="{FF2B5EF4-FFF2-40B4-BE49-F238E27FC236}">
                <a16:creationId xmlns:a16="http://schemas.microsoft.com/office/drawing/2014/main" id="{2D0E0ED3-3D15-3774-81EE-2305ACB8626B}"/>
              </a:ext>
            </a:extLst>
          </p:cNvPr>
          <p:cNvSpPr/>
          <p:nvPr/>
        </p:nvSpPr>
        <p:spPr>
          <a:xfrm>
            <a:off x="7950146" y="3489662"/>
            <a:ext cx="2096057" cy="632017"/>
          </a:xfrm>
          <a:prstGeom prst="roundRect">
            <a:avLst/>
          </a:prstGeom>
          <a:solidFill>
            <a:srgbClr val="FDC9D4"/>
          </a:solidFill>
          <a:ln w="19050" cap="flat" cmpd="sng" algn="ctr">
            <a:solidFill>
              <a:sysClr val="window" lastClr="FFFFFF"/>
            </a:solidFill>
            <a:prstDash val="solid"/>
            <a:miter lim="800000"/>
          </a:ln>
          <a:effectLst/>
        </p:spPr>
        <p:txBody>
          <a:bodyPr rtlCol="0" anchor="ctr"/>
          <a:lstStyle/>
          <a:p>
            <a:pPr algn="ctr">
              <a:defRPr/>
            </a:pPr>
            <a:r>
              <a:rPr lang="de-DE" sz="1701" b="1" kern="0" err="1">
                <a:solidFill>
                  <a:prstClr val="black"/>
                </a:solidFill>
                <a:cs typeface="Arial" panose="020B0604020202020204" pitchFamily="34" charset="0"/>
              </a:rPr>
              <a:t>Dissociation</a:t>
            </a:r>
            <a:endParaRPr lang="de-DE" sz="1701" b="1" kern="0">
              <a:solidFill>
                <a:prstClr val="black"/>
              </a:solidFill>
              <a:cs typeface="Arial" panose="020B0604020202020204" pitchFamily="34" charset="0"/>
            </a:endParaRPr>
          </a:p>
        </p:txBody>
      </p:sp>
      <p:sp>
        <p:nvSpPr>
          <p:cNvPr id="53" name="Rechteck: abgerundete Ecken 52">
            <a:extLst>
              <a:ext uri="{FF2B5EF4-FFF2-40B4-BE49-F238E27FC236}">
                <a16:creationId xmlns:a16="http://schemas.microsoft.com/office/drawing/2014/main" id="{1D52449F-95C9-D940-90C5-8D322340AFC6}"/>
              </a:ext>
            </a:extLst>
          </p:cNvPr>
          <p:cNvSpPr/>
          <p:nvPr/>
        </p:nvSpPr>
        <p:spPr>
          <a:xfrm>
            <a:off x="7989577" y="4905701"/>
            <a:ext cx="2096057" cy="632017"/>
          </a:xfrm>
          <a:prstGeom prst="roundRect">
            <a:avLst/>
          </a:prstGeom>
          <a:solidFill>
            <a:srgbClr val="FDC9D4"/>
          </a:solidFill>
          <a:ln w="19050" cap="flat" cmpd="sng" algn="ctr">
            <a:solidFill>
              <a:sysClr val="window" lastClr="FFFFFF"/>
            </a:solidFill>
            <a:prstDash val="solid"/>
            <a:miter lim="800000"/>
          </a:ln>
          <a:effectLst/>
        </p:spPr>
        <p:txBody>
          <a:bodyPr rtlCol="0" anchor="ctr"/>
          <a:lstStyle/>
          <a:p>
            <a:pPr algn="ctr">
              <a:defRPr/>
            </a:pPr>
            <a:r>
              <a:rPr lang="de-DE" sz="1701" b="1" kern="0" err="1">
                <a:solidFill>
                  <a:prstClr val="black"/>
                </a:solidFill>
                <a:cs typeface="Arial" panose="020B0604020202020204" pitchFamily="34" charset="0"/>
              </a:rPr>
              <a:t>Cell</a:t>
            </a:r>
            <a:r>
              <a:rPr lang="de-DE" sz="1701" b="1" kern="0">
                <a:solidFill>
                  <a:prstClr val="black"/>
                </a:solidFill>
                <a:cs typeface="Arial" panose="020B0604020202020204" pitchFamily="34" charset="0"/>
              </a:rPr>
              <a:t> </a:t>
            </a:r>
            <a:r>
              <a:rPr lang="de-DE" sz="1701" b="1" kern="0" err="1">
                <a:solidFill>
                  <a:prstClr val="black"/>
                </a:solidFill>
                <a:cs typeface="Arial" panose="020B0604020202020204" pitchFamily="34" charset="0"/>
              </a:rPr>
              <a:t>suspension</a:t>
            </a:r>
            <a:endParaRPr lang="de-DE" sz="1701" b="1" kern="0">
              <a:solidFill>
                <a:prstClr val="black"/>
              </a:solidFill>
              <a:cs typeface="Arial" panose="020B0604020202020204" pitchFamily="34" charset="0"/>
            </a:endParaRPr>
          </a:p>
        </p:txBody>
      </p:sp>
      <p:cxnSp>
        <p:nvCxnSpPr>
          <p:cNvPr id="54" name="Gerade Verbindung mit Pfeil 53">
            <a:extLst>
              <a:ext uri="{FF2B5EF4-FFF2-40B4-BE49-F238E27FC236}">
                <a16:creationId xmlns:a16="http://schemas.microsoft.com/office/drawing/2014/main" id="{8DACDA18-16C1-D712-01CD-6A630FA93217}"/>
              </a:ext>
            </a:extLst>
          </p:cNvPr>
          <p:cNvCxnSpPr>
            <a:cxnSpLocks/>
          </p:cNvCxnSpPr>
          <p:nvPr/>
        </p:nvCxnSpPr>
        <p:spPr>
          <a:xfrm flipH="1">
            <a:off x="9037604" y="4155857"/>
            <a:ext cx="1" cy="715666"/>
          </a:xfrm>
          <a:prstGeom prst="straightConnector1">
            <a:avLst/>
          </a:prstGeom>
          <a:noFill/>
          <a:ln w="41275" cap="flat" cmpd="sng" algn="ctr">
            <a:solidFill>
              <a:sysClr val="windowText" lastClr="000000"/>
            </a:solidFill>
            <a:prstDash val="solid"/>
            <a:miter lim="800000"/>
            <a:tailEnd type="triangle"/>
          </a:ln>
          <a:effectLst/>
        </p:spPr>
      </p:cxnSp>
      <p:sp>
        <p:nvSpPr>
          <p:cNvPr id="55" name="Rechteck: abgerundete Ecken 54">
            <a:extLst>
              <a:ext uri="{FF2B5EF4-FFF2-40B4-BE49-F238E27FC236}">
                <a16:creationId xmlns:a16="http://schemas.microsoft.com/office/drawing/2014/main" id="{F12C4585-6699-D07E-E533-3266ECA379CE}"/>
              </a:ext>
            </a:extLst>
          </p:cNvPr>
          <p:cNvSpPr/>
          <p:nvPr/>
        </p:nvSpPr>
        <p:spPr>
          <a:xfrm>
            <a:off x="1397400" y="3594017"/>
            <a:ext cx="2096057" cy="632017"/>
          </a:xfrm>
          <a:prstGeom prst="roundRect">
            <a:avLst/>
          </a:prstGeom>
          <a:solidFill>
            <a:srgbClr val="0F9ED5">
              <a:lumMod val="20000"/>
              <a:lumOff val="80000"/>
            </a:srgbClr>
          </a:solidFill>
          <a:ln w="19050" cap="flat" cmpd="sng" algn="ctr">
            <a:solidFill>
              <a:sysClr val="window" lastClr="FFFFFF"/>
            </a:solidFill>
            <a:prstDash val="solid"/>
            <a:miter lim="800000"/>
          </a:ln>
          <a:effectLst/>
        </p:spPr>
        <p:txBody>
          <a:bodyPr rtlCol="0" anchor="ctr"/>
          <a:lstStyle/>
          <a:p>
            <a:pPr algn="ctr">
              <a:defRPr/>
            </a:pPr>
            <a:r>
              <a:rPr lang="de-DE" sz="1701" b="1" kern="0" err="1">
                <a:solidFill>
                  <a:prstClr val="black"/>
                </a:solidFill>
                <a:cs typeface="Arial" panose="020B0604020202020204" pitchFamily="34" charset="0"/>
              </a:rPr>
              <a:t>Mechanical</a:t>
            </a:r>
            <a:r>
              <a:rPr lang="de-DE" sz="1701" b="1" kern="0">
                <a:solidFill>
                  <a:prstClr val="black"/>
                </a:solidFill>
                <a:cs typeface="Arial" panose="020B0604020202020204" pitchFamily="34" charset="0"/>
              </a:rPr>
              <a:t> Digestion</a:t>
            </a:r>
          </a:p>
        </p:txBody>
      </p:sp>
      <p:cxnSp>
        <p:nvCxnSpPr>
          <p:cNvPr id="56" name="Gerade Verbindung mit Pfeil 55">
            <a:extLst>
              <a:ext uri="{FF2B5EF4-FFF2-40B4-BE49-F238E27FC236}">
                <a16:creationId xmlns:a16="http://schemas.microsoft.com/office/drawing/2014/main" id="{CCF2BD59-8E11-1A51-D937-3F90F2019B29}"/>
              </a:ext>
            </a:extLst>
          </p:cNvPr>
          <p:cNvCxnSpPr>
            <a:cxnSpLocks/>
          </p:cNvCxnSpPr>
          <p:nvPr/>
        </p:nvCxnSpPr>
        <p:spPr>
          <a:xfrm flipH="1">
            <a:off x="2453428" y="4226034"/>
            <a:ext cx="1" cy="715666"/>
          </a:xfrm>
          <a:prstGeom prst="straightConnector1">
            <a:avLst/>
          </a:prstGeom>
          <a:noFill/>
          <a:ln w="41275" cap="flat" cmpd="sng" algn="ctr">
            <a:solidFill>
              <a:srgbClr val="156082"/>
            </a:solidFill>
            <a:prstDash val="solid"/>
            <a:miter lim="800000"/>
            <a:tailEnd type="triangle"/>
          </a:ln>
          <a:effectLst/>
        </p:spPr>
      </p:cxnSp>
      <p:sp>
        <p:nvSpPr>
          <p:cNvPr id="57" name="Rechteck: abgerundete Ecken 56">
            <a:extLst>
              <a:ext uri="{FF2B5EF4-FFF2-40B4-BE49-F238E27FC236}">
                <a16:creationId xmlns:a16="http://schemas.microsoft.com/office/drawing/2014/main" id="{847FBDBF-295D-B551-4C95-0744ED8B4729}"/>
              </a:ext>
            </a:extLst>
          </p:cNvPr>
          <p:cNvSpPr/>
          <p:nvPr/>
        </p:nvSpPr>
        <p:spPr>
          <a:xfrm>
            <a:off x="1397400" y="4941701"/>
            <a:ext cx="2096057" cy="632017"/>
          </a:xfrm>
          <a:prstGeom prst="roundRect">
            <a:avLst/>
          </a:prstGeom>
          <a:solidFill>
            <a:srgbClr val="0F9ED5">
              <a:lumMod val="20000"/>
              <a:lumOff val="80000"/>
            </a:srgbClr>
          </a:solidFill>
          <a:ln w="19050" cap="flat" cmpd="sng" algn="ctr">
            <a:solidFill>
              <a:sysClr val="window" lastClr="FFFFFF"/>
            </a:solidFill>
            <a:prstDash val="solid"/>
            <a:miter lim="800000"/>
          </a:ln>
          <a:effectLst/>
        </p:spPr>
        <p:txBody>
          <a:bodyPr rtlCol="0" anchor="ctr"/>
          <a:lstStyle/>
          <a:p>
            <a:pPr algn="ctr">
              <a:defRPr/>
            </a:pPr>
            <a:r>
              <a:rPr lang="de-DE" sz="1701" b="1" kern="0">
                <a:solidFill>
                  <a:prstClr val="black"/>
                </a:solidFill>
                <a:cs typeface="Arial" panose="020B0604020202020204" pitchFamily="34" charset="0"/>
              </a:rPr>
              <a:t>Nuclei </a:t>
            </a:r>
            <a:r>
              <a:rPr lang="de-DE" sz="1701" b="1" kern="0" err="1">
                <a:solidFill>
                  <a:prstClr val="black"/>
                </a:solidFill>
                <a:cs typeface="Arial" panose="020B0604020202020204" pitchFamily="34" charset="0"/>
              </a:rPr>
              <a:t>suspension</a:t>
            </a:r>
            <a:endParaRPr lang="de-DE" sz="1701" b="1" kern="0">
              <a:solidFill>
                <a:prstClr val="black"/>
              </a:solidFill>
              <a:cs typeface="Arial" panose="020B0604020202020204" pitchFamily="34" charset="0"/>
            </a:endParaRPr>
          </a:p>
        </p:txBody>
      </p:sp>
      <p:sp>
        <p:nvSpPr>
          <p:cNvPr id="58" name="Textfeld 57">
            <a:extLst>
              <a:ext uri="{FF2B5EF4-FFF2-40B4-BE49-F238E27FC236}">
                <a16:creationId xmlns:a16="http://schemas.microsoft.com/office/drawing/2014/main" id="{556DA7A9-6BD1-66DD-10C5-C9452D146E35}"/>
              </a:ext>
            </a:extLst>
          </p:cNvPr>
          <p:cNvSpPr txBox="1"/>
          <p:nvPr/>
        </p:nvSpPr>
        <p:spPr>
          <a:xfrm>
            <a:off x="4366529" y="1970236"/>
            <a:ext cx="2632069" cy="615810"/>
          </a:xfrm>
          <a:prstGeom prst="rect">
            <a:avLst/>
          </a:prstGeom>
          <a:noFill/>
        </p:spPr>
        <p:txBody>
          <a:bodyPr wrap="square" rtlCol="0">
            <a:spAutoFit/>
          </a:bodyPr>
          <a:lstStyle/>
          <a:p>
            <a:pPr algn="ctr"/>
            <a:r>
              <a:rPr lang="de-DE" sz="1701" b="1">
                <a:solidFill>
                  <a:srgbClr val="69308E"/>
                </a:solidFill>
                <a:latin typeface="Arial" panose="020B0604020202020204"/>
                <a:cs typeface="Arial" panose="020B0604020202020204" pitchFamily="34" charset="0"/>
              </a:rPr>
              <a:t>Tissue/Organoid </a:t>
            </a:r>
          </a:p>
          <a:p>
            <a:pPr algn="ctr"/>
            <a:endParaRPr lang="de-DE" sz="1701" b="1">
              <a:solidFill>
                <a:srgbClr val="C00000"/>
              </a:solidFill>
              <a:latin typeface="Arial" panose="020B0604020202020204"/>
              <a:cs typeface="Arial" panose="020B0604020202020204" pitchFamily="34" charset="0"/>
            </a:endParaRPr>
          </a:p>
        </p:txBody>
      </p:sp>
      <p:pic>
        <p:nvPicPr>
          <p:cNvPr id="59" name="Grafik 58" descr="Gehirn mit einfarbiger Füllung">
            <a:extLst>
              <a:ext uri="{FF2B5EF4-FFF2-40B4-BE49-F238E27FC236}">
                <a16:creationId xmlns:a16="http://schemas.microsoft.com/office/drawing/2014/main" id="{A178249B-4765-4447-A29B-E031DDE8AE2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45495" y="704200"/>
            <a:ext cx="1453776" cy="1453776"/>
          </a:xfrm>
          <a:prstGeom prst="rect">
            <a:avLst/>
          </a:prstGeom>
        </p:spPr>
      </p:pic>
      <p:pic>
        <p:nvPicPr>
          <p:cNvPr id="60" name="Grafik 59" descr="Niedrige Temperatur Silhouette">
            <a:extLst>
              <a:ext uri="{FF2B5EF4-FFF2-40B4-BE49-F238E27FC236}">
                <a16:creationId xmlns:a16="http://schemas.microsoft.com/office/drawing/2014/main" id="{163709F1-D88E-A723-2FAC-A42462F1162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2809" y="2130329"/>
            <a:ext cx="864023" cy="864023"/>
          </a:xfrm>
          <a:prstGeom prst="rect">
            <a:avLst/>
          </a:prstGeom>
        </p:spPr>
      </p:pic>
      <p:pic>
        <p:nvPicPr>
          <p:cNvPr id="61" name="Grafik 60" descr="Wecker mit einfarbiger Füllung">
            <a:extLst>
              <a:ext uri="{FF2B5EF4-FFF2-40B4-BE49-F238E27FC236}">
                <a16:creationId xmlns:a16="http://schemas.microsoft.com/office/drawing/2014/main" id="{4DD2A31A-A807-2602-5E59-DA4C1DA5AE2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989154" y="1983943"/>
            <a:ext cx="1003420" cy="1003420"/>
          </a:xfrm>
          <a:prstGeom prst="rect">
            <a:avLst/>
          </a:prstGeom>
        </p:spPr>
      </p:pic>
      <p:sp>
        <p:nvSpPr>
          <p:cNvPr id="62" name="Textfeld 61">
            <a:extLst>
              <a:ext uri="{FF2B5EF4-FFF2-40B4-BE49-F238E27FC236}">
                <a16:creationId xmlns:a16="http://schemas.microsoft.com/office/drawing/2014/main" id="{2D09EE37-BDC2-9BEB-2052-937257C0271C}"/>
              </a:ext>
            </a:extLst>
          </p:cNvPr>
          <p:cNvSpPr txBox="1"/>
          <p:nvPr/>
        </p:nvSpPr>
        <p:spPr>
          <a:xfrm>
            <a:off x="4394778" y="5047216"/>
            <a:ext cx="5758716" cy="354071"/>
          </a:xfrm>
          <a:prstGeom prst="rect">
            <a:avLst/>
          </a:prstGeom>
          <a:noFill/>
        </p:spPr>
        <p:txBody>
          <a:bodyPr wrap="square">
            <a:spAutoFit/>
          </a:bodyPr>
          <a:lstStyle/>
          <a:p>
            <a:pPr algn="ctr">
              <a:defRPr/>
            </a:pPr>
            <a:r>
              <a:rPr lang="de-DE" sz="1701" b="1" kern="0" err="1">
                <a:solidFill>
                  <a:srgbClr val="C00000"/>
                </a:solidFill>
                <a:latin typeface="Arial" panose="020B0604020202020204"/>
              </a:rPr>
              <a:t>scRNA-seq</a:t>
            </a:r>
            <a:endParaRPr lang="de-DE" sz="1701" b="1" kern="0">
              <a:solidFill>
                <a:srgbClr val="C00000"/>
              </a:solidFill>
              <a:latin typeface="Arial" panose="020B0604020202020204"/>
            </a:endParaRPr>
          </a:p>
        </p:txBody>
      </p:sp>
      <p:sp>
        <p:nvSpPr>
          <p:cNvPr id="63" name="Textfeld 62">
            <a:extLst>
              <a:ext uri="{FF2B5EF4-FFF2-40B4-BE49-F238E27FC236}">
                <a16:creationId xmlns:a16="http://schemas.microsoft.com/office/drawing/2014/main" id="{1497BF48-42BE-408B-9BE2-D0058B6A161C}"/>
              </a:ext>
            </a:extLst>
          </p:cNvPr>
          <p:cNvSpPr txBox="1"/>
          <p:nvPr/>
        </p:nvSpPr>
        <p:spPr>
          <a:xfrm>
            <a:off x="1300023" y="5047216"/>
            <a:ext cx="5758716" cy="354071"/>
          </a:xfrm>
          <a:prstGeom prst="rect">
            <a:avLst/>
          </a:prstGeom>
          <a:noFill/>
        </p:spPr>
        <p:txBody>
          <a:bodyPr wrap="square">
            <a:spAutoFit/>
          </a:bodyPr>
          <a:lstStyle/>
          <a:p>
            <a:pPr algn="ctr">
              <a:defRPr/>
            </a:pPr>
            <a:r>
              <a:rPr lang="de-DE" sz="1701" b="1" kern="0" err="1">
                <a:solidFill>
                  <a:srgbClr val="003F76">
                    <a:lumMod val="60000"/>
                    <a:lumOff val="40000"/>
                  </a:srgbClr>
                </a:solidFill>
                <a:latin typeface="Arial" panose="020B0604020202020204"/>
              </a:rPr>
              <a:t>snRNA-seq</a:t>
            </a:r>
            <a:endParaRPr lang="de-DE" sz="1701" b="1" kern="0">
              <a:solidFill>
                <a:srgbClr val="003F76">
                  <a:lumMod val="60000"/>
                  <a:lumOff val="40000"/>
                </a:srgbClr>
              </a:solidFill>
              <a:latin typeface="Arial" panose="020B0604020202020204"/>
            </a:endParaRPr>
          </a:p>
        </p:txBody>
      </p:sp>
      <p:sp>
        <p:nvSpPr>
          <p:cNvPr id="64" name="Textfeld 63">
            <a:extLst>
              <a:ext uri="{FF2B5EF4-FFF2-40B4-BE49-F238E27FC236}">
                <a16:creationId xmlns:a16="http://schemas.microsoft.com/office/drawing/2014/main" id="{E40E6E3D-8603-D30D-1475-451493ADF973}"/>
              </a:ext>
            </a:extLst>
          </p:cNvPr>
          <p:cNvSpPr txBox="1"/>
          <p:nvPr/>
        </p:nvSpPr>
        <p:spPr>
          <a:xfrm>
            <a:off x="3550258" y="2398609"/>
            <a:ext cx="2086209" cy="325025"/>
          </a:xfrm>
          <a:prstGeom prst="rect">
            <a:avLst/>
          </a:prstGeom>
          <a:noFill/>
        </p:spPr>
        <p:txBody>
          <a:bodyPr wrap="square" rtlCol="0">
            <a:spAutoFit/>
          </a:bodyPr>
          <a:lstStyle/>
          <a:p>
            <a:r>
              <a:rPr lang="de-DE" sz="1512">
                <a:solidFill>
                  <a:prstClr val="black"/>
                </a:solidFill>
                <a:latin typeface="Arial" panose="020B0604020202020204"/>
              </a:rPr>
              <a:t>Send </a:t>
            </a:r>
            <a:r>
              <a:rPr lang="de-DE" sz="1512" err="1">
                <a:solidFill>
                  <a:prstClr val="black"/>
                </a:solidFill>
                <a:latin typeface="Arial" panose="020B0604020202020204"/>
              </a:rPr>
              <a:t>to</a:t>
            </a:r>
            <a:r>
              <a:rPr lang="de-DE" sz="1512">
                <a:solidFill>
                  <a:prstClr val="black"/>
                </a:solidFill>
                <a:latin typeface="Arial" panose="020B0604020202020204"/>
              </a:rPr>
              <a:t> </a:t>
            </a:r>
            <a:r>
              <a:rPr lang="de-DE" sz="1512" b="1">
                <a:solidFill>
                  <a:schemeClr val="accent3"/>
                </a:solidFill>
                <a:latin typeface="Arial" panose="020B0604020202020204"/>
              </a:rPr>
              <a:t>Novogene</a:t>
            </a:r>
          </a:p>
        </p:txBody>
      </p:sp>
      <p:sp>
        <p:nvSpPr>
          <p:cNvPr id="65" name="Textfeld 64">
            <a:extLst>
              <a:ext uri="{FF2B5EF4-FFF2-40B4-BE49-F238E27FC236}">
                <a16:creationId xmlns:a16="http://schemas.microsoft.com/office/drawing/2014/main" id="{A9B33079-B1D9-713A-75E8-76CA6E988B90}"/>
              </a:ext>
            </a:extLst>
          </p:cNvPr>
          <p:cNvSpPr txBox="1"/>
          <p:nvPr/>
        </p:nvSpPr>
        <p:spPr>
          <a:xfrm>
            <a:off x="5443985" y="2414912"/>
            <a:ext cx="2512818" cy="528606"/>
          </a:xfrm>
          <a:prstGeom prst="rect">
            <a:avLst/>
          </a:prstGeom>
          <a:noFill/>
        </p:spPr>
        <p:txBody>
          <a:bodyPr wrap="square" rtlCol="0">
            <a:spAutoFit/>
          </a:bodyPr>
          <a:lstStyle/>
          <a:p>
            <a:pPr algn="ctr" defTabSz="864017">
              <a:defRPr/>
            </a:pPr>
            <a:r>
              <a:rPr lang="de-DE" sz="1512">
                <a:solidFill>
                  <a:prstClr val="black"/>
                </a:solidFill>
                <a:latin typeface="Arial" panose="020B0604020202020204"/>
              </a:rPr>
              <a:t>Send </a:t>
            </a:r>
            <a:r>
              <a:rPr lang="de-DE" sz="1512" err="1">
                <a:solidFill>
                  <a:prstClr val="black"/>
                </a:solidFill>
                <a:latin typeface="Arial" panose="020B0604020202020204"/>
              </a:rPr>
              <a:t>to</a:t>
            </a:r>
            <a:r>
              <a:rPr lang="de-DE" sz="1512">
                <a:solidFill>
                  <a:prstClr val="black"/>
                </a:solidFill>
                <a:latin typeface="Arial" panose="020B0604020202020204"/>
              </a:rPr>
              <a:t> </a:t>
            </a:r>
            <a:r>
              <a:rPr lang="de-DE" sz="1512" b="1">
                <a:solidFill>
                  <a:srgbClr val="196B24"/>
                </a:solidFill>
                <a:latin typeface="Arial" panose="020B0604020202020204"/>
              </a:rPr>
              <a:t>Novogene</a:t>
            </a:r>
            <a:br>
              <a:rPr lang="de-DE" sz="1039">
                <a:solidFill>
                  <a:prstClr val="black"/>
                </a:solidFill>
                <a:latin typeface="Arial" panose="020B0604020202020204"/>
              </a:rPr>
            </a:br>
            <a:r>
              <a:rPr lang="de-DE" sz="1323" err="1">
                <a:solidFill>
                  <a:prstClr val="black"/>
                </a:solidFill>
                <a:latin typeface="Arial" panose="020B0604020202020204"/>
              </a:rPr>
              <a:t>for</a:t>
            </a:r>
            <a:r>
              <a:rPr lang="de-DE" sz="1323">
                <a:solidFill>
                  <a:prstClr val="black"/>
                </a:solidFill>
                <a:latin typeface="Arial" panose="020B0604020202020204"/>
              </a:rPr>
              <a:t> </a:t>
            </a:r>
            <a:r>
              <a:rPr lang="de-DE" sz="1323" b="1" err="1">
                <a:solidFill>
                  <a:schemeClr val="accent2"/>
                </a:solidFill>
                <a:latin typeface="Arial" panose="020B0604020202020204"/>
              </a:rPr>
              <a:t>fresh</a:t>
            </a:r>
            <a:r>
              <a:rPr lang="de-DE" sz="1323" b="1">
                <a:solidFill>
                  <a:schemeClr val="accent2"/>
                </a:solidFill>
                <a:latin typeface="Arial" panose="020B0604020202020204"/>
              </a:rPr>
              <a:t> </a:t>
            </a:r>
            <a:r>
              <a:rPr lang="de-DE" sz="1323" b="1" err="1">
                <a:solidFill>
                  <a:schemeClr val="accent2"/>
                </a:solidFill>
                <a:latin typeface="Arial" panose="020B0604020202020204"/>
              </a:rPr>
              <a:t>tissue</a:t>
            </a:r>
            <a:r>
              <a:rPr lang="de-DE" sz="1323" b="1">
                <a:solidFill>
                  <a:schemeClr val="accent2"/>
                </a:solidFill>
                <a:latin typeface="Arial" panose="020B0604020202020204"/>
              </a:rPr>
              <a:t> </a:t>
            </a:r>
            <a:r>
              <a:rPr lang="de-DE" sz="1323" b="1" err="1">
                <a:solidFill>
                  <a:schemeClr val="accent2"/>
                </a:solidFill>
                <a:latin typeface="Arial" panose="020B0604020202020204"/>
              </a:rPr>
              <a:t>dissociation</a:t>
            </a:r>
            <a:r>
              <a:rPr lang="de-DE" sz="1323" b="1">
                <a:solidFill>
                  <a:schemeClr val="accent2"/>
                </a:solidFill>
                <a:latin typeface="Arial" panose="020B0604020202020204"/>
              </a:rPr>
              <a:t>*</a:t>
            </a:r>
          </a:p>
        </p:txBody>
      </p:sp>
      <p:sp>
        <p:nvSpPr>
          <p:cNvPr id="66" name="Textfeld 65">
            <a:extLst>
              <a:ext uri="{FF2B5EF4-FFF2-40B4-BE49-F238E27FC236}">
                <a16:creationId xmlns:a16="http://schemas.microsoft.com/office/drawing/2014/main" id="{695136F8-733F-E9EF-0581-3B09FEC8796E}"/>
              </a:ext>
            </a:extLst>
          </p:cNvPr>
          <p:cNvSpPr txBox="1"/>
          <p:nvPr/>
        </p:nvSpPr>
        <p:spPr>
          <a:xfrm>
            <a:off x="5819697" y="3276386"/>
            <a:ext cx="2086209" cy="1110240"/>
          </a:xfrm>
          <a:prstGeom prst="rect">
            <a:avLst/>
          </a:prstGeom>
          <a:noFill/>
        </p:spPr>
        <p:txBody>
          <a:bodyPr wrap="square" rtlCol="0">
            <a:spAutoFit/>
          </a:bodyPr>
          <a:lstStyle/>
          <a:p>
            <a:pPr algn="ctr"/>
            <a:r>
              <a:rPr lang="de-DE" sz="1323">
                <a:solidFill>
                  <a:prstClr val="black"/>
                </a:solidFill>
                <a:latin typeface="Arial" panose="020B0604020202020204"/>
              </a:rPr>
              <a:t>Can </a:t>
            </a:r>
            <a:r>
              <a:rPr lang="de-DE" sz="1323" err="1">
                <a:solidFill>
                  <a:prstClr val="black"/>
                </a:solidFill>
                <a:latin typeface="Arial" panose="020B0604020202020204"/>
              </a:rPr>
              <a:t>be</a:t>
            </a:r>
            <a:r>
              <a:rPr lang="de-DE" sz="1323">
                <a:solidFill>
                  <a:prstClr val="black"/>
                </a:solidFill>
                <a:latin typeface="Arial" panose="020B0604020202020204"/>
              </a:rPr>
              <a:t> </a:t>
            </a:r>
            <a:r>
              <a:rPr lang="de-DE" sz="1323" err="1">
                <a:solidFill>
                  <a:prstClr val="black"/>
                </a:solidFill>
                <a:latin typeface="Arial" panose="020B0604020202020204"/>
              </a:rPr>
              <a:t>peformed</a:t>
            </a:r>
            <a:r>
              <a:rPr lang="de-DE" sz="1323">
                <a:solidFill>
                  <a:prstClr val="black"/>
                </a:solidFill>
                <a:latin typeface="Arial" panose="020B0604020202020204"/>
              </a:rPr>
              <a:t> </a:t>
            </a:r>
            <a:r>
              <a:rPr lang="de-DE" sz="1323" err="1">
                <a:solidFill>
                  <a:prstClr val="black"/>
                </a:solidFill>
                <a:latin typeface="Arial" panose="020B0604020202020204"/>
              </a:rPr>
              <a:t>by</a:t>
            </a:r>
            <a:r>
              <a:rPr lang="de-DE" sz="1323">
                <a:solidFill>
                  <a:prstClr val="black"/>
                </a:solidFill>
                <a:latin typeface="Arial" panose="020B0604020202020204"/>
              </a:rPr>
              <a:t> </a:t>
            </a:r>
            <a:r>
              <a:rPr lang="de-DE" sz="1323" err="1">
                <a:solidFill>
                  <a:prstClr val="black"/>
                </a:solidFill>
                <a:latin typeface="Arial" panose="020B0604020202020204"/>
              </a:rPr>
              <a:t>client</a:t>
            </a:r>
            <a:r>
              <a:rPr lang="de-DE" sz="1323">
                <a:solidFill>
                  <a:prstClr val="black"/>
                </a:solidFill>
                <a:latin typeface="Arial" panose="020B0604020202020204"/>
              </a:rPr>
              <a:t> and </a:t>
            </a:r>
            <a:r>
              <a:rPr lang="de-DE" sz="1323" err="1">
                <a:solidFill>
                  <a:prstClr val="black"/>
                </a:solidFill>
                <a:latin typeface="Arial" panose="020B0604020202020204"/>
              </a:rPr>
              <a:t>sent</a:t>
            </a:r>
            <a:r>
              <a:rPr lang="de-DE" sz="1323">
                <a:solidFill>
                  <a:prstClr val="black"/>
                </a:solidFill>
                <a:latin typeface="Arial" panose="020B0604020202020204"/>
              </a:rPr>
              <a:t> </a:t>
            </a:r>
            <a:r>
              <a:rPr lang="de-DE" sz="1323" err="1">
                <a:solidFill>
                  <a:prstClr val="black"/>
                </a:solidFill>
                <a:latin typeface="Arial" panose="020B0604020202020204"/>
              </a:rPr>
              <a:t>to</a:t>
            </a:r>
            <a:r>
              <a:rPr lang="de-DE" sz="1323">
                <a:solidFill>
                  <a:prstClr val="black"/>
                </a:solidFill>
                <a:latin typeface="Arial" panose="020B0604020202020204"/>
              </a:rPr>
              <a:t> </a:t>
            </a:r>
            <a:r>
              <a:rPr lang="de-DE" sz="1323" b="1">
                <a:solidFill>
                  <a:schemeClr val="accent1"/>
                </a:solidFill>
                <a:latin typeface="Arial" panose="020B0604020202020204"/>
              </a:rPr>
              <a:t>Novogene </a:t>
            </a:r>
            <a:r>
              <a:rPr lang="de-DE" sz="1323" b="1" err="1">
                <a:solidFill>
                  <a:schemeClr val="accent1"/>
                </a:solidFill>
                <a:latin typeface="Arial" panose="020B0604020202020204"/>
              </a:rPr>
              <a:t>as</a:t>
            </a:r>
            <a:r>
              <a:rPr lang="de-DE" sz="1323" b="1">
                <a:solidFill>
                  <a:schemeClr val="accent1"/>
                </a:solidFill>
                <a:latin typeface="Arial" panose="020B0604020202020204"/>
              </a:rPr>
              <a:t> </a:t>
            </a:r>
            <a:r>
              <a:rPr lang="de-DE" sz="1323" b="1" err="1">
                <a:solidFill>
                  <a:schemeClr val="accent1"/>
                </a:solidFill>
                <a:latin typeface="Arial" panose="020B0604020202020204"/>
              </a:rPr>
              <a:t>cryopreserved</a:t>
            </a:r>
            <a:r>
              <a:rPr lang="de-DE" sz="1323" b="1">
                <a:solidFill>
                  <a:schemeClr val="accent1"/>
                </a:solidFill>
                <a:latin typeface="Arial" panose="020B0604020202020204"/>
              </a:rPr>
              <a:t> </a:t>
            </a:r>
            <a:r>
              <a:rPr lang="de-DE" sz="1323" b="1" err="1">
                <a:solidFill>
                  <a:schemeClr val="accent1"/>
                </a:solidFill>
                <a:latin typeface="Arial" panose="020B0604020202020204"/>
              </a:rPr>
              <a:t>cell</a:t>
            </a:r>
            <a:r>
              <a:rPr lang="de-DE" sz="1323" b="1">
                <a:solidFill>
                  <a:schemeClr val="accent1"/>
                </a:solidFill>
                <a:latin typeface="Arial" panose="020B0604020202020204"/>
              </a:rPr>
              <a:t> </a:t>
            </a:r>
            <a:r>
              <a:rPr lang="de-DE" sz="1323" b="1" err="1">
                <a:solidFill>
                  <a:schemeClr val="accent1"/>
                </a:solidFill>
                <a:latin typeface="Arial" panose="020B0604020202020204"/>
              </a:rPr>
              <a:t>suspensions</a:t>
            </a:r>
            <a:endParaRPr lang="de-DE" sz="1323" b="1">
              <a:solidFill>
                <a:schemeClr val="accent1"/>
              </a:solidFill>
              <a:latin typeface="Arial" panose="020B0604020202020204"/>
            </a:endParaRPr>
          </a:p>
        </p:txBody>
      </p:sp>
      <p:sp>
        <p:nvSpPr>
          <p:cNvPr id="69" name="Textfeld 68">
            <a:extLst>
              <a:ext uri="{FF2B5EF4-FFF2-40B4-BE49-F238E27FC236}">
                <a16:creationId xmlns:a16="http://schemas.microsoft.com/office/drawing/2014/main" id="{45C97D13-1CC6-5DF1-4BAA-9F9FBA2921C3}"/>
              </a:ext>
            </a:extLst>
          </p:cNvPr>
          <p:cNvSpPr txBox="1"/>
          <p:nvPr/>
        </p:nvSpPr>
        <p:spPr>
          <a:xfrm>
            <a:off x="1910213" y="6038102"/>
            <a:ext cx="8175421" cy="266868"/>
          </a:xfrm>
          <a:prstGeom prst="rect">
            <a:avLst/>
          </a:prstGeom>
          <a:noFill/>
        </p:spPr>
        <p:txBody>
          <a:bodyPr wrap="square" rtlCol="0">
            <a:spAutoFit/>
          </a:bodyPr>
          <a:lstStyle/>
          <a:p>
            <a:r>
              <a:rPr lang="de-DE" sz="1134">
                <a:solidFill>
                  <a:srgbClr val="C00000"/>
                </a:solidFill>
                <a:latin typeface="Arial" panose="020B0604020202020204"/>
              </a:rPr>
              <a:t>*</a:t>
            </a:r>
            <a:r>
              <a:rPr lang="de-DE" sz="1134" err="1">
                <a:solidFill>
                  <a:srgbClr val="C00000"/>
                </a:solidFill>
                <a:latin typeface="Arial" panose="020B0604020202020204"/>
              </a:rPr>
              <a:t>Reach</a:t>
            </a:r>
            <a:r>
              <a:rPr lang="de-DE" sz="1134">
                <a:solidFill>
                  <a:srgbClr val="C00000"/>
                </a:solidFill>
                <a:latin typeface="Arial" panose="020B0604020202020204"/>
              </a:rPr>
              <a:t> out </a:t>
            </a:r>
            <a:r>
              <a:rPr lang="de-DE" sz="1134" err="1">
                <a:solidFill>
                  <a:srgbClr val="C00000"/>
                </a:solidFill>
                <a:latin typeface="Arial" panose="020B0604020202020204"/>
              </a:rPr>
              <a:t>to</a:t>
            </a:r>
            <a:r>
              <a:rPr lang="de-DE" sz="1134">
                <a:solidFill>
                  <a:srgbClr val="C00000"/>
                </a:solidFill>
                <a:latin typeface="Arial" panose="020B0604020202020204"/>
              </a:rPr>
              <a:t> PMM </a:t>
            </a:r>
            <a:r>
              <a:rPr lang="de-DE" sz="1134" err="1">
                <a:solidFill>
                  <a:srgbClr val="C00000"/>
                </a:solidFill>
                <a:latin typeface="Arial" panose="020B0604020202020204"/>
              </a:rPr>
              <a:t>for</a:t>
            </a:r>
            <a:r>
              <a:rPr lang="de-DE" sz="1134">
                <a:solidFill>
                  <a:srgbClr val="C00000"/>
                </a:solidFill>
                <a:latin typeface="Arial" panose="020B0604020202020204"/>
              </a:rPr>
              <a:t> </a:t>
            </a:r>
            <a:r>
              <a:rPr lang="de-DE" sz="1134" err="1">
                <a:solidFill>
                  <a:srgbClr val="C00000"/>
                </a:solidFill>
                <a:latin typeface="Arial" panose="020B0604020202020204"/>
              </a:rPr>
              <a:t>evaluation</a:t>
            </a:r>
            <a:r>
              <a:rPr lang="de-DE" sz="1134">
                <a:solidFill>
                  <a:srgbClr val="C00000"/>
                </a:solidFill>
                <a:latin typeface="Arial" panose="020B0604020202020204"/>
              </a:rPr>
              <a:t> </a:t>
            </a:r>
            <a:r>
              <a:rPr lang="de-DE" sz="1134" err="1">
                <a:solidFill>
                  <a:srgbClr val="C00000"/>
                </a:solidFill>
                <a:latin typeface="Arial" panose="020B0604020202020204"/>
              </a:rPr>
              <a:t>of</a:t>
            </a:r>
            <a:r>
              <a:rPr lang="de-DE" sz="1134">
                <a:solidFill>
                  <a:srgbClr val="C00000"/>
                </a:solidFill>
                <a:latin typeface="Arial" panose="020B0604020202020204"/>
              </a:rPr>
              <a:t> </a:t>
            </a:r>
            <a:r>
              <a:rPr lang="de-DE" sz="1134" err="1">
                <a:solidFill>
                  <a:srgbClr val="C00000"/>
                </a:solidFill>
                <a:latin typeface="Arial" panose="020B0604020202020204"/>
              </a:rPr>
              <a:t>whether</a:t>
            </a:r>
            <a:r>
              <a:rPr lang="de-DE" sz="1134">
                <a:solidFill>
                  <a:srgbClr val="C00000"/>
                </a:solidFill>
                <a:latin typeface="Arial" panose="020B0604020202020204"/>
              </a:rPr>
              <a:t> </a:t>
            </a:r>
            <a:r>
              <a:rPr lang="de-DE" sz="1134" err="1">
                <a:solidFill>
                  <a:srgbClr val="C00000"/>
                </a:solidFill>
                <a:latin typeface="Arial" panose="020B0604020202020204"/>
              </a:rPr>
              <a:t>the</a:t>
            </a:r>
            <a:r>
              <a:rPr lang="de-DE" sz="1134">
                <a:solidFill>
                  <a:srgbClr val="C00000"/>
                </a:solidFill>
                <a:latin typeface="Arial" panose="020B0604020202020204"/>
              </a:rPr>
              <a:t> </a:t>
            </a:r>
            <a:r>
              <a:rPr lang="de-DE" sz="1134" err="1">
                <a:solidFill>
                  <a:srgbClr val="C00000"/>
                </a:solidFill>
                <a:latin typeface="Arial" panose="020B0604020202020204"/>
              </a:rPr>
              <a:t>specific</a:t>
            </a:r>
            <a:r>
              <a:rPr lang="de-DE" sz="1134">
                <a:solidFill>
                  <a:srgbClr val="C00000"/>
                </a:solidFill>
                <a:latin typeface="Arial" panose="020B0604020202020204"/>
              </a:rPr>
              <a:t> </a:t>
            </a:r>
            <a:r>
              <a:rPr lang="de-DE" sz="1134" err="1">
                <a:solidFill>
                  <a:srgbClr val="C00000"/>
                </a:solidFill>
                <a:latin typeface="Arial" panose="020B0604020202020204"/>
              </a:rPr>
              <a:t>tissue</a:t>
            </a:r>
            <a:r>
              <a:rPr lang="de-DE" sz="1134">
                <a:solidFill>
                  <a:srgbClr val="C00000"/>
                </a:solidFill>
                <a:latin typeface="Arial" panose="020B0604020202020204"/>
              </a:rPr>
              <a:t> sample </a:t>
            </a:r>
            <a:r>
              <a:rPr lang="de-DE" sz="1134" err="1">
                <a:solidFill>
                  <a:srgbClr val="C00000"/>
                </a:solidFill>
                <a:latin typeface="Arial" panose="020B0604020202020204"/>
              </a:rPr>
              <a:t>can</a:t>
            </a:r>
            <a:r>
              <a:rPr lang="de-DE" sz="1134">
                <a:solidFill>
                  <a:srgbClr val="C00000"/>
                </a:solidFill>
                <a:latin typeface="Arial" panose="020B0604020202020204"/>
              </a:rPr>
              <a:t> </a:t>
            </a:r>
            <a:r>
              <a:rPr lang="de-DE" sz="1134" err="1">
                <a:solidFill>
                  <a:srgbClr val="C00000"/>
                </a:solidFill>
                <a:latin typeface="Arial" panose="020B0604020202020204"/>
              </a:rPr>
              <a:t>be</a:t>
            </a:r>
            <a:r>
              <a:rPr lang="de-DE" sz="1134">
                <a:solidFill>
                  <a:srgbClr val="C00000"/>
                </a:solidFill>
                <a:latin typeface="Arial" panose="020B0604020202020204"/>
              </a:rPr>
              <a:t> </a:t>
            </a:r>
            <a:r>
              <a:rPr lang="de-DE" sz="1134" err="1">
                <a:solidFill>
                  <a:srgbClr val="C00000"/>
                </a:solidFill>
                <a:latin typeface="Arial" panose="020B0604020202020204"/>
              </a:rPr>
              <a:t>accepted</a:t>
            </a:r>
            <a:r>
              <a:rPr lang="de-DE" sz="1134">
                <a:solidFill>
                  <a:srgbClr val="C00000"/>
                </a:solidFill>
                <a:latin typeface="Arial" panose="020B0604020202020204"/>
              </a:rPr>
              <a:t> </a:t>
            </a:r>
            <a:r>
              <a:rPr lang="de-DE" sz="1134" err="1">
                <a:solidFill>
                  <a:srgbClr val="C00000"/>
                </a:solidFill>
                <a:latin typeface="Arial" panose="020B0604020202020204"/>
              </a:rPr>
              <a:t>for</a:t>
            </a:r>
            <a:r>
              <a:rPr lang="de-DE" sz="1134">
                <a:solidFill>
                  <a:srgbClr val="C00000"/>
                </a:solidFill>
                <a:latin typeface="Arial" panose="020B0604020202020204"/>
              </a:rPr>
              <a:t> </a:t>
            </a:r>
            <a:r>
              <a:rPr lang="de-DE" sz="1134" err="1">
                <a:solidFill>
                  <a:srgbClr val="C00000"/>
                </a:solidFill>
                <a:latin typeface="Arial" panose="020B0604020202020204"/>
              </a:rPr>
              <a:t>dissociation</a:t>
            </a:r>
            <a:r>
              <a:rPr lang="de-DE" sz="1134">
                <a:solidFill>
                  <a:srgbClr val="C00000"/>
                </a:solidFill>
                <a:latin typeface="Arial" panose="020B0604020202020204"/>
              </a:rPr>
              <a:t>  </a:t>
            </a:r>
          </a:p>
        </p:txBody>
      </p:sp>
    </p:spTree>
    <p:extLst>
      <p:ext uri="{BB962C8B-B14F-4D97-AF65-F5344CB8AC3E}">
        <p14:creationId xmlns:p14="http://schemas.microsoft.com/office/powerpoint/2010/main" val="265136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46"/>
                                        </p:tgtEl>
                                        <p:attrNameLst>
                                          <p:attrName>style.opacity</p:attrName>
                                        </p:attrNameLst>
                                      </p:cBhvr>
                                      <p:to>
                                        <p:strVal val="0.25"/>
                                      </p:to>
                                    </p:set>
                                    <p:animEffect filter="image" prLst="opacity: 0.25">
                                      <p:cBhvr rctx="IE">
                                        <p:cTn id="7" dur="indefinite"/>
                                        <p:tgtEl>
                                          <p:spTgt spid="46"/>
                                        </p:tgtEl>
                                      </p:cBhvr>
                                    </p:animEffect>
                                  </p:childTnLst>
                                </p:cTn>
                              </p:par>
                              <p:par>
                                <p:cTn id="8" presetID="9" presetClass="emph" presetSubtype="0" grpId="0" nodeType="withEffect">
                                  <p:stCondLst>
                                    <p:cond delay="0"/>
                                  </p:stCondLst>
                                  <p:childTnLst>
                                    <p:set>
                                      <p:cBhvr>
                                        <p:cTn id="9" dur="indefinite"/>
                                        <p:tgtEl>
                                          <p:spTgt spid="49"/>
                                        </p:tgtEl>
                                        <p:attrNameLst>
                                          <p:attrName>style.opacity</p:attrName>
                                        </p:attrNameLst>
                                      </p:cBhvr>
                                      <p:to>
                                        <p:strVal val="0.25"/>
                                      </p:to>
                                    </p:set>
                                    <p:animEffect filter="image" prLst="opacity: 0.25">
                                      <p:cBhvr rctx="IE">
                                        <p:cTn id="10" dur="indefinite"/>
                                        <p:tgtEl>
                                          <p:spTgt spid="49"/>
                                        </p:tgtEl>
                                      </p:cBhvr>
                                    </p:animEffect>
                                  </p:childTnLst>
                                </p:cTn>
                              </p:par>
                              <p:par>
                                <p:cTn id="11" presetID="9" presetClass="emph" presetSubtype="0" grpId="0" nodeType="withEffect">
                                  <p:stCondLst>
                                    <p:cond delay="0"/>
                                  </p:stCondLst>
                                  <p:childTnLst>
                                    <p:set>
                                      <p:cBhvr>
                                        <p:cTn id="12" dur="indefinite"/>
                                        <p:tgtEl>
                                          <p:spTgt spid="52"/>
                                        </p:tgtEl>
                                        <p:attrNameLst>
                                          <p:attrName>style.opacity</p:attrName>
                                        </p:attrNameLst>
                                      </p:cBhvr>
                                      <p:to>
                                        <p:strVal val="0.25"/>
                                      </p:to>
                                    </p:set>
                                    <p:animEffect filter="image" prLst="opacity: 0.25">
                                      <p:cBhvr rctx="IE">
                                        <p:cTn id="13" dur="indefinite"/>
                                        <p:tgtEl>
                                          <p:spTgt spid="52"/>
                                        </p:tgtEl>
                                      </p:cBhvr>
                                    </p:animEffect>
                                  </p:childTnLst>
                                </p:cTn>
                              </p:par>
                              <p:par>
                                <p:cTn id="14" presetID="9" presetClass="emph" presetSubtype="0" nodeType="withEffect">
                                  <p:stCondLst>
                                    <p:cond delay="0"/>
                                  </p:stCondLst>
                                  <p:childTnLst>
                                    <p:set>
                                      <p:cBhvr>
                                        <p:cTn id="15" dur="indefinite"/>
                                        <p:tgtEl>
                                          <p:spTgt spid="51"/>
                                        </p:tgtEl>
                                        <p:attrNameLst>
                                          <p:attrName>style.opacity</p:attrName>
                                        </p:attrNameLst>
                                      </p:cBhvr>
                                      <p:to>
                                        <p:strVal val="0.25"/>
                                      </p:to>
                                    </p:set>
                                    <p:animEffect filter="image" prLst="opacity: 0.25">
                                      <p:cBhvr rctx="IE">
                                        <p:cTn id="16" dur="indefinite"/>
                                        <p:tgtEl>
                                          <p:spTgt spid="51"/>
                                        </p:tgtEl>
                                      </p:cBhvr>
                                    </p:animEffect>
                                  </p:childTnLst>
                                </p:cTn>
                              </p:par>
                              <p:par>
                                <p:cTn id="17" presetID="9" presetClass="emph" presetSubtype="0" nodeType="withEffect">
                                  <p:stCondLst>
                                    <p:cond delay="0"/>
                                  </p:stCondLst>
                                  <p:childTnLst>
                                    <p:set>
                                      <p:cBhvr>
                                        <p:cTn id="18" dur="indefinite"/>
                                        <p:tgtEl>
                                          <p:spTgt spid="54"/>
                                        </p:tgtEl>
                                        <p:attrNameLst>
                                          <p:attrName>style.opacity</p:attrName>
                                        </p:attrNameLst>
                                      </p:cBhvr>
                                      <p:to>
                                        <p:strVal val="0.25"/>
                                      </p:to>
                                    </p:set>
                                    <p:animEffect filter="image" prLst="opacity: 0.25">
                                      <p:cBhvr rctx="IE">
                                        <p:cTn id="19" dur="indefinite"/>
                                        <p:tgtEl>
                                          <p:spTgt spid="54"/>
                                        </p:tgtEl>
                                      </p:cBhvr>
                                    </p:animEffect>
                                  </p:childTnLst>
                                </p:cTn>
                              </p:par>
                              <p:par>
                                <p:cTn id="20" presetID="9" presetClass="emph" presetSubtype="0" grpId="0" nodeType="withEffect">
                                  <p:stCondLst>
                                    <p:cond delay="0"/>
                                  </p:stCondLst>
                                  <p:childTnLst>
                                    <p:set>
                                      <p:cBhvr>
                                        <p:cTn id="21" dur="indefinite"/>
                                        <p:tgtEl>
                                          <p:spTgt spid="53"/>
                                        </p:tgtEl>
                                        <p:attrNameLst>
                                          <p:attrName>style.opacity</p:attrName>
                                        </p:attrNameLst>
                                      </p:cBhvr>
                                      <p:to>
                                        <p:strVal val="0.25"/>
                                      </p:to>
                                    </p:set>
                                    <p:animEffect filter="image" prLst="opacity: 0.25">
                                      <p:cBhvr rctx="IE">
                                        <p:cTn id="22" dur="indefinite"/>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E46B6-BE9A-213E-393C-183559C97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6CBFD-C0F8-B159-97AF-C382AEF59F83}"/>
              </a:ext>
            </a:extLst>
          </p:cNvPr>
          <p:cNvSpPr>
            <a:spLocks noGrp="1"/>
          </p:cNvSpPr>
          <p:nvPr>
            <p:ph type="title"/>
          </p:nvPr>
        </p:nvSpPr>
        <p:spPr/>
        <p:txBody>
          <a:bodyPr/>
          <a:lstStyle/>
          <a:p>
            <a:r>
              <a:rPr lang="en-GB" dirty="0"/>
              <a:t>snRNA-</a:t>
            </a:r>
            <a:r>
              <a:rPr lang="en-GB" dirty="0" err="1"/>
              <a:t>seq</a:t>
            </a:r>
            <a:r>
              <a:rPr lang="en-GB" dirty="0"/>
              <a:t> vs. </a:t>
            </a:r>
            <a:r>
              <a:rPr lang="en-GB" dirty="0" err="1"/>
              <a:t>scRNA-seq</a:t>
            </a:r>
            <a:endParaRPr dirty="0"/>
          </a:p>
        </p:txBody>
      </p:sp>
      <p:pic>
        <p:nvPicPr>
          <p:cNvPr id="4" name="Picture 3">
            <a:extLst>
              <a:ext uri="{FF2B5EF4-FFF2-40B4-BE49-F238E27FC236}">
                <a16:creationId xmlns:a16="http://schemas.microsoft.com/office/drawing/2014/main" id="{163904DA-8DF4-D902-8478-F5CFB274C0CF}"/>
              </a:ext>
            </a:extLst>
          </p:cNvPr>
          <p:cNvPicPr>
            <a:picLocks noChangeAspect="1"/>
          </p:cNvPicPr>
          <p:nvPr/>
        </p:nvPicPr>
        <p:blipFill>
          <a:blip r:embed="rId3"/>
          <a:stretch>
            <a:fillRect/>
          </a:stretch>
        </p:blipFill>
        <p:spPr>
          <a:xfrm>
            <a:off x="1728589" y="1373291"/>
            <a:ext cx="7825471" cy="3648174"/>
          </a:xfrm>
          <a:prstGeom prst="rect">
            <a:avLst/>
          </a:prstGeom>
        </p:spPr>
      </p:pic>
      <p:sp>
        <p:nvSpPr>
          <p:cNvPr id="6" name="TextBox 5">
            <a:extLst>
              <a:ext uri="{FF2B5EF4-FFF2-40B4-BE49-F238E27FC236}">
                <a16:creationId xmlns:a16="http://schemas.microsoft.com/office/drawing/2014/main" id="{EE2AE1AD-7D75-C6E8-CE15-376F67361844}"/>
              </a:ext>
            </a:extLst>
          </p:cNvPr>
          <p:cNvSpPr txBox="1"/>
          <p:nvPr/>
        </p:nvSpPr>
        <p:spPr>
          <a:xfrm>
            <a:off x="240724" y="5043858"/>
            <a:ext cx="10801200" cy="1200329"/>
          </a:xfrm>
          <a:prstGeom prst="rect">
            <a:avLst/>
          </a:prstGeom>
          <a:noFill/>
        </p:spPr>
        <p:txBody>
          <a:bodyPr wrap="square">
            <a:spAutoFit/>
          </a:bodyPr>
          <a:lstStyle/>
          <a:p>
            <a:pPr algn="ctr"/>
            <a:r>
              <a:rPr lang="en-GB" dirty="0"/>
              <a:t>To clarify, the workflow uses the same kit, reagents and library preparation process. The only difference is the input material: for snRNA-</a:t>
            </a:r>
            <a:r>
              <a:rPr lang="en-GB" dirty="0" err="1"/>
              <a:t>seq</a:t>
            </a:r>
            <a:r>
              <a:rPr lang="en-GB" dirty="0"/>
              <a:t>, we load isolated nuclei instead of whole cells. Everything else in the protocol remains the same. </a:t>
            </a:r>
            <a:r>
              <a:rPr lang="en-GB" dirty="0" err="1"/>
              <a:t>i.e</a:t>
            </a:r>
            <a:r>
              <a:rPr lang="en-GB" dirty="0"/>
              <a:t> PE150 on </a:t>
            </a:r>
            <a:r>
              <a:rPr lang="en-GB" dirty="0" err="1"/>
              <a:t>Novaseq</a:t>
            </a:r>
            <a:r>
              <a:rPr lang="en-GB" dirty="0"/>
              <a:t> X plus, with data analysis options: Cell ranger, standard analysis and custom analysis</a:t>
            </a:r>
          </a:p>
        </p:txBody>
      </p:sp>
    </p:spTree>
    <p:extLst>
      <p:ext uri="{BB962C8B-B14F-4D97-AF65-F5344CB8AC3E}">
        <p14:creationId xmlns:p14="http://schemas.microsoft.com/office/powerpoint/2010/main" val="321006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C221-9F8A-3CCA-DA40-71E35CA610E4}"/>
              </a:ext>
            </a:extLst>
          </p:cNvPr>
          <p:cNvSpPr>
            <a:spLocks noGrp="1"/>
          </p:cNvSpPr>
          <p:nvPr>
            <p:ph type="title"/>
          </p:nvPr>
        </p:nvSpPr>
        <p:spPr>
          <a:xfrm>
            <a:off x="0" y="503783"/>
            <a:ext cx="6481078" cy="552451"/>
          </a:xfrm>
        </p:spPr>
        <p:txBody>
          <a:bodyPr/>
          <a:lstStyle/>
          <a:p>
            <a:r>
              <a:rPr lang="en-GB" dirty="0"/>
              <a:t>Questions we will ask</a:t>
            </a:r>
          </a:p>
        </p:txBody>
      </p:sp>
      <p:sp>
        <p:nvSpPr>
          <p:cNvPr id="5" name="TextBox 4">
            <a:extLst>
              <a:ext uri="{FF2B5EF4-FFF2-40B4-BE49-F238E27FC236}">
                <a16:creationId xmlns:a16="http://schemas.microsoft.com/office/drawing/2014/main" id="{9D74B9B1-76B7-FACE-99CE-3786E972CF87}"/>
              </a:ext>
            </a:extLst>
          </p:cNvPr>
          <p:cNvSpPr txBox="1"/>
          <p:nvPr/>
        </p:nvSpPr>
        <p:spPr>
          <a:xfrm>
            <a:off x="216421" y="1223863"/>
            <a:ext cx="11305654" cy="4952894"/>
          </a:xfrm>
          <a:prstGeom prst="rect">
            <a:avLst/>
          </a:prstGeom>
          <a:noFill/>
        </p:spPr>
        <p:txBody>
          <a:bodyPr wrap="square">
            <a:spAutoFit/>
          </a:bodyPr>
          <a:lstStyle/>
          <a:p>
            <a:pPr>
              <a:lnSpc>
                <a:spcPct val="107000"/>
              </a:lnSpc>
              <a:spcAft>
                <a:spcPts val="800"/>
              </a:spcAft>
              <a:buNone/>
            </a:pPr>
            <a:r>
              <a:rPr lang="en-GB" sz="2000" b="1" kern="100" dirty="0">
                <a:effectLst/>
                <a:latin typeface="Calibri" panose="020F0502020204030204" pitchFamily="34" charset="0"/>
                <a:ea typeface="Calibri" panose="020F0502020204030204" pitchFamily="34" charset="0"/>
                <a:cs typeface="Mangal" panose="02040503050203030202" pitchFamily="18" charset="0"/>
              </a:rPr>
              <a:t>Sample Information</a:t>
            </a:r>
            <a:endParaRPr lang="en-GB" sz="20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Aft>
                <a:spcPts val="800"/>
              </a:spcAft>
              <a:buFont typeface="+mj-lt"/>
              <a:buAutoNum type="arabicPeriod"/>
              <a:tabLst>
                <a:tab pos="457200" algn="l"/>
              </a:tabLst>
            </a:pPr>
            <a:r>
              <a:rPr lang="en-GB" sz="2000" b="1" kern="100" dirty="0">
                <a:effectLst/>
                <a:latin typeface="Calibri" panose="020F0502020204030204" pitchFamily="34" charset="0"/>
                <a:ea typeface="Calibri" panose="020F0502020204030204" pitchFamily="34" charset="0"/>
                <a:cs typeface="Mangal" panose="02040503050203030202" pitchFamily="18" charset="0"/>
              </a:rPr>
              <a:t>Species:</a:t>
            </a:r>
            <a:r>
              <a:rPr lang="en-GB" sz="2000" kern="100" dirty="0">
                <a:effectLst/>
                <a:latin typeface="Calibri" panose="020F0502020204030204" pitchFamily="34" charset="0"/>
                <a:ea typeface="Calibri" panose="020F0502020204030204" pitchFamily="34" charset="0"/>
                <a:cs typeface="Mangal" panose="02040503050203030202" pitchFamily="18" charset="0"/>
              </a:rPr>
              <a:t>(Human, mouse, other)</a:t>
            </a:r>
          </a:p>
          <a:p>
            <a:pPr marL="342900" lvl="0" indent="-342900">
              <a:lnSpc>
                <a:spcPct val="107000"/>
              </a:lnSpc>
              <a:spcAft>
                <a:spcPts val="800"/>
              </a:spcAft>
              <a:buFont typeface="+mj-lt"/>
              <a:buAutoNum type="arabicPeriod"/>
              <a:tabLst>
                <a:tab pos="457200" algn="l"/>
              </a:tabLst>
            </a:pPr>
            <a:r>
              <a:rPr lang="en-GB" sz="2000" b="1" kern="100" dirty="0">
                <a:effectLst/>
                <a:latin typeface="Calibri" panose="020F0502020204030204" pitchFamily="34" charset="0"/>
                <a:ea typeface="Calibri" panose="020F0502020204030204" pitchFamily="34" charset="0"/>
                <a:cs typeface="Mangal" panose="02040503050203030202" pitchFamily="18" charset="0"/>
              </a:rPr>
              <a:t>Number of samples / </a:t>
            </a:r>
            <a:r>
              <a:rPr lang="en-GB" sz="2000" b="1" kern="100" dirty="0" err="1">
                <a:effectLst/>
                <a:latin typeface="Calibri" panose="020F0502020204030204" pitchFamily="34" charset="0"/>
                <a:ea typeface="Calibri" panose="020F0502020204030204" pitchFamily="34" charset="0"/>
                <a:cs typeface="Mangal" panose="02040503050203030202" pitchFamily="18" charset="0"/>
              </a:rPr>
              <a:t>conditions:</a:t>
            </a:r>
            <a:r>
              <a:rPr lang="en-GB" sz="2000" kern="100" dirty="0" err="1">
                <a:effectLst/>
                <a:latin typeface="Calibri" panose="020F0502020204030204" pitchFamily="34" charset="0"/>
                <a:ea typeface="Calibri" panose="020F0502020204030204" pitchFamily="34" charset="0"/>
                <a:cs typeface="Mangal" panose="02040503050203030202" pitchFamily="18" charset="0"/>
              </a:rPr>
              <a:t>Total</a:t>
            </a:r>
            <a:r>
              <a:rPr lang="en-GB" sz="2000" kern="100" dirty="0">
                <a:effectLst/>
                <a:latin typeface="Calibri" panose="020F0502020204030204" pitchFamily="34" charset="0"/>
                <a:ea typeface="Calibri" panose="020F0502020204030204" pitchFamily="34" charset="0"/>
                <a:cs typeface="Mangal" panose="02040503050203030202" pitchFamily="18" charset="0"/>
              </a:rPr>
              <a:t> number of samples you plan to run.</a:t>
            </a:r>
          </a:p>
          <a:p>
            <a:pPr marL="342900" lvl="0" indent="-342900">
              <a:lnSpc>
                <a:spcPct val="107000"/>
              </a:lnSpc>
              <a:spcAft>
                <a:spcPts val="800"/>
              </a:spcAft>
              <a:buFont typeface="+mj-lt"/>
              <a:buAutoNum type="arabicPeriod"/>
              <a:tabLst>
                <a:tab pos="457200" algn="l"/>
              </a:tabLst>
            </a:pPr>
            <a:r>
              <a:rPr lang="en-US" sz="2000" b="1" kern="100" dirty="0">
                <a:effectLst/>
                <a:latin typeface="Calibri" panose="020F0502020204030204" pitchFamily="34" charset="0"/>
                <a:ea typeface="Calibri" panose="020F0502020204030204" pitchFamily="34" charset="0"/>
                <a:cs typeface="Mangal" panose="02040503050203030202" pitchFamily="18" charset="0"/>
              </a:rPr>
              <a:t>Research application:</a:t>
            </a:r>
            <a:r>
              <a:rPr lang="en-US" sz="2000" kern="100" dirty="0">
                <a:effectLst/>
                <a:latin typeface="Calibri" panose="020F0502020204030204" pitchFamily="34" charset="0"/>
                <a:ea typeface="Calibri" panose="020F0502020204030204" pitchFamily="34" charset="0"/>
                <a:cs typeface="Mangal" panose="02040503050203030202" pitchFamily="18" charset="0"/>
              </a:rPr>
              <a:t> Preference between snRNA or </a:t>
            </a:r>
            <a:r>
              <a:rPr lang="en-US" sz="2000" kern="100" dirty="0" err="1">
                <a:effectLst/>
                <a:latin typeface="Calibri" panose="020F0502020204030204" pitchFamily="34" charset="0"/>
                <a:ea typeface="Calibri" panose="020F0502020204030204" pitchFamily="34" charset="0"/>
                <a:cs typeface="Mangal" panose="02040503050203030202" pitchFamily="18" charset="0"/>
              </a:rPr>
              <a:t>scRNA</a:t>
            </a:r>
            <a:r>
              <a:rPr lang="en-US" sz="2000" kern="100" dirty="0">
                <a:effectLst/>
                <a:latin typeface="Calibri" panose="020F0502020204030204" pitchFamily="34" charset="0"/>
                <a:ea typeface="Calibri" panose="020F0502020204030204" pitchFamily="34" charset="0"/>
                <a:cs typeface="Mangal" panose="02040503050203030202" pitchFamily="18" charset="0"/>
              </a:rPr>
              <a:t> seq?</a:t>
            </a:r>
            <a:r>
              <a:rPr lang="en-GB" sz="2000" kern="100" dirty="0">
                <a:effectLst/>
                <a:latin typeface="Calibri" panose="020F0502020204030204" pitchFamily="34" charset="0"/>
                <a:ea typeface="Calibri" panose="020F0502020204030204" pitchFamily="34" charset="0"/>
                <a:cs typeface="Mangal" panose="02040503050203030202" pitchFamily="18" charset="0"/>
              </a:rPr>
              <a:t> (snRNA recommended option for frozen tissues).</a:t>
            </a:r>
          </a:p>
          <a:p>
            <a:pPr marL="342900" lvl="0" indent="-342900">
              <a:lnSpc>
                <a:spcPct val="107000"/>
              </a:lnSpc>
              <a:buNone/>
              <a:tabLst>
                <a:tab pos="457200" algn="l"/>
              </a:tabLst>
            </a:pPr>
            <a:r>
              <a:rPr lang="en-GB" sz="2000" b="1" kern="100" dirty="0">
                <a:effectLst/>
                <a:latin typeface="Calibri" panose="020F0502020204030204" pitchFamily="34" charset="0"/>
                <a:ea typeface="Calibri" panose="020F0502020204030204" pitchFamily="34" charset="0"/>
                <a:cs typeface="Mangal" panose="02040503050203030202" pitchFamily="18" charset="0"/>
              </a:rPr>
              <a:t>Target cell recovery:</a:t>
            </a:r>
            <a:r>
              <a:rPr lang="en-GB" sz="2000" kern="100" dirty="0">
                <a:effectLst/>
                <a:latin typeface="Calibri" panose="020F0502020204030204" pitchFamily="34" charset="0"/>
                <a:ea typeface="Calibri" panose="020F0502020204030204" pitchFamily="34" charset="0"/>
                <a:cs typeface="Mangal" panose="02040503050203030202" pitchFamily="18" charset="0"/>
              </a:rPr>
              <a:t> Approx. number of cells you want per sample (e.g., 5,000 / 10,000 / 20,000).</a:t>
            </a:r>
            <a:r>
              <a:rPr lang="en-GB" sz="2000" b="1" kern="100" dirty="0">
                <a:effectLst/>
                <a:latin typeface="Calibri" panose="020F0502020204030204" pitchFamily="34" charset="0"/>
                <a:ea typeface="Calibri" panose="020F0502020204030204" pitchFamily="34" charset="0"/>
                <a:cs typeface="Mangal" panose="02040503050203030202" pitchFamily="18" charset="0"/>
              </a:rPr>
              <a:t> </a:t>
            </a:r>
            <a:endParaRPr lang="en-GB" sz="20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Aft>
                <a:spcPts val="800"/>
              </a:spcAft>
              <a:buNone/>
              <a:tabLst>
                <a:tab pos="457200" algn="l"/>
              </a:tabLst>
            </a:pPr>
            <a:endParaRPr lang="en-GB" sz="2000" b="1"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Aft>
                <a:spcPts val="800"/>
              </a:spcAft>
              <a:buNone/>
              <a:tabLst>
                <a:tab pos="457200" algn="l"/>
              </a:tabLst>
            </a:pPr>
            <a:r>
              <a:rPr lang="en-GB" sz="2000" b="1" kern="100" dirty="0">
                <a:effectLst/>
                <a:latin typeface="Calibri" panose="020F0502020204030204" pitchFamily="34" charset="0"/>
                <a:ea typeface="Calibri" panose="020F0502020204030204" pitchFamily="34" charset="0"/>
                <a:cs typeface="Mangal" panose="02040503050203030202" pitchFamily="18" charset="0"/>
              </a:rPr>
              <a:t>Library types required:</a:t>
            </a:r>
            <a:endParaRPr lang="en-GB" sz="20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000" kern="100" dirty="0">
                <a:effectLst/>
                <a:latin typeface="Calibri" panose="020F0502020204030204" pitchFamily="34" charset="0"/>
                <a:ea typeface="Calibri" panose="020F0502020204030204" pitchFamily="34" charset="0"/>
                <a:cs typeface="Mangal" panose="02040503050203030202" pitchFamily="18" charset="0"/>
              </a:rPr>
              <a:t>Gene expression only (3’ GEX)</a:t>
            </a:r>
          </a:p>
          <a:p>
            <a:pPr marL="342900" lvl="0" indent="-342900">
              <a:lnSpc>
                <a:spcPct val="107000"/>
              </a:lnSpc>
              <a:spcAft>
                <a:spcPts val="800"/>
              </a:spcAft>
              <a:buSzPts val="1000"/>
              <a:buFont typeface="Symbol" panose="05050102010706020507" pitchFamily="18" charset="2"/>
              <a:buChar char=""/>
              <a:tabLst>
                <a:tab pos="457200" algn="l"/>
              </a:tabLst>
            </a:pPr>
            <a:r>
              <a:rPr lang="en-GB" sz="2000" kern="100" dirty="0">
                <a:effectLst/>
                <a:latin typeface="Calibri" panose="020F0502020204030204" pitchFamily="34" charset="0"/>
                <a:ea typeface="Calibri" panose="020F0502020204030204" pitchFamily="34" charset="0"/>
                <a:cs typeface="Mangal" panose="02040503050203030202" pitchFamily="18" charset="0"/>
              </a:rPr>
              <a:t>5’ GEX+V(D)J?</a:t>
            </a:r>
          </a:p>
          <a:p>
            <a:pPr marL="342900" lvl="0" indent="-342900">
              <a:lnSpc>
                <a:spcPct val="107000"/>
              </a:lnSpc>
              <a:spcAft>
                <a:spcPts val="800"/>
              </a:spcAft>
              <a:buNone/>
              <a:tabLst>
                <a:tab pos="457200" algn="l"/>
              </a:tabLst>
            </a:pPr>
            <a:r>
              <a:rPr lang="en-GB" sz="2000" b="1" kern="100" dirty="0">
                <a:effectLst/>
                <a:latin typeface="Calibri" panose="020F0502020204030204" pitchFamily="34" charset="0"/>
                <a:ea typeface="Calibri" panose="020F0502020204030204" pitchFamily="34" charset="0"/>
                <a:cs typeface="Mangal" panose="02040503050203030202" pitchFamily="18" charset="0"/>
              </a:rPr>
              <a:t>Number of reads/cell?</a:t>
            </a:r>
            <a:endParaRPr lang="en-GB" sz="20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buNone/>
            </a:pPr>
            <a:r>
              <a:rPr lang="en-GB" sz="2000" b="1" kern="100" dirty="0">
                <a:effectLst/>
                <a:latin typeface="Calibri" panose="020F0502020204030204" pitchFamily="34" charset="0"/>
                <a:ea typeface="Calibri" panose="020F0502020204030204" pitchFamily="34" charset="0"/>
                <a:cs typeface="Mangal" panose="02040503050203030202" pitchFamily="18" charset="0"/>
              </a:rPr>
              <a:t>Bioinformatics: </a:t>
            </a:r>
            <a:r>
              <a:rPr lang="en-GB" sz="2000" kern="100" dirty="0">
                <a:effectLst/>
                <a:latin typeface="Calibri" panose="020F0502020204030204" pitchFamily="34" charset="0"/>
                <a:ea typeface="Calibri" panose="020F0502020204030204" pitchFamily="34" charset="0"/>
                <a:cs typeface="Mangal" panose="02040503050203030202" pitchFamily="18" charset="0"/>
              </a:rPr>
              <a:t>Bioinformatics needed?: Yes/No (If yes describe which kind of analysis is needed).</a:t>
            </a:r>
          </a:p>
        </p:txBody>
      </p:sp>
    </p:spTree>
    <p:extLst>
      <p:ext uri="{BB962C8B-B14F-4D97-AF65-F5344CB8AC3E}">
        <p14:creationId xmlns:p14="http://schemas.microsoft.com/office/powerpoint/2010/main" val="3288566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D2707-CAD4-4E54-A1D2-14ACB372E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EDE087-C877-1381-4286-7C6562CA9F19}"/>
              </a:ext>
            </a:extLst>
          </p:cNvPr>
          <p:cNvSpPr>
            <a:spLocks noGrp="1"/>
          </p:cNvSpPr>
          <p:nvPr>
            <p:ph type="title"/>
          </p:nvPr>
        </p:nvSpPr>
        <p:spPr/>
        <p:txBody>
          <a:bodyPr/>
          <a:lstStyle/>
          <a:p>
            <a:r>
              <a:rPr lang="en-GB" dirty="0"/>
              <a:t>End to End Workflow</a:t>
            </a:r>
            <a:endParaRPr dirty="0"/>
          </a:p>
        </p:txBody>
      </p:sp>
      <p:pic>
        <p:nvPicPr>
          <p:cNvPr id="4" name="Picture 3">
            <a:extLst>
              <a:ext uri="{FF2B5EF4-FFF2-40B4-BE49-F238E27FC236}">
                <a16:creationId xmlns:a16="http://schemas.microsoft.com/office/drawing/2014/main" id="{31564A0A-B1CC-B6B4-C326-281C3612F48E}"/>
              </a:ext>
            </a:extLst>
          </p:cNvPr>
          <p:cNvPicPr>
            <a:picLocks noChangeAspect="1"/>
          </p:cNvPicPr>
          <p:nvPr/>
        </p:nvPicPr>
        <p:blipFill>
          <a:blip r:embed="rId3"/>
          <a:stretch>
            <a:fillRect/>
          </a:stretch>
        </p:blipFill>
        <p:spPr>
          <a:xfrm>
            <a:off x="720229" y="1367879"/>
            <a:ext cx="10057572" cy="4791414"/>
          </a:xfrm>
          <a:prstGeom prst="rect">
            <a:avLst/>
          </a:prstGeom>
        </p:spPr>
      </p:pic>
    </p:spTree>
    <p:extLst>
      <p:ext uri="{BB962C8B-B14F-4D97-AF65-F5344CB8AC3E}">
        <p14:creationId xmlns:p14="http://schemas.microsoft.com/office/powerpoint/2010/main" val="168354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8D38D-1C5B-72D9-497F-42FFA85D7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59AD0-9A2D-CE8E-E6F7-187C6CB53478}"/>
              </a:ext>
            </a:extLst>
          </p:cNvPr>
          <p:cNvSpPr>
            <a:spLocks noGrp="1"/>
          </p:cNvSpPr>
          <p:nvPr>
            <p:ph type="title"/>
          </p:nvPr>
        </p:nvSpPr>
        <p:spPr/>
        <p:txBody>
          <a:bodyPr/>
          <a:lstStyle/>
          <a:p>
            <a:r>
              <a:rPr lang="en-GB" dirty="0"/>
              <a:t>Our experience</a:t>
            </a:r>
            <a:endParaRPr dirty="0"/>
          </a:p>
        </p:txBody>
      </p:sp>
      <p:pic>
        <p:nvPicPr>
          <p:cNvPr id="7" name="Picture 6" descr="A screenshot of a cell phone&#10;&#10;AI-generated content may be incorrect.">
            <a:extLst>
              <a:ext uri="{FF2B5EF4-FFF2-40B4-BE49-F238E27FC236}">
                <a16:creationId xmlns:a16="http://schemas.microsoft.com/office/drawing/2014/main" id="{569B9791-A1CE-BD9E-DAB1-E47A1311D152}"/>
              </a:ext>
            </a:extLst>
          </p:cNvPr>
          <p:cNvPicPr>
            <a:picLocks noChangeAspect="1"/>
          </p:cNvPicPr>
          <p:nvPr/>
        </p:nvPicPr>
        <p:blipFill>
          <a:blip r:embed="rId3"/>
          <a:stretch>
            <a:fillRect/>
          </a:stretch>
        </p:blipFill>
        <p:spPr>
          <a:xfrm>
            <a:off x="5905053" y="1140926"/>
            <a:ext cx="3096057" cy="4315427"/>
          </a:xfrm>
          <a:prstGeom prst="rect">
            <a:avLst/>
          </a:prstGeom>
        </p:spPr>
      </p:pic>
      <p:pic>
        <p:nvPicPr>
          <p:cNvPr id="9" name="Picture 8" descr="A screenshot of a cell phone&#10;&#10;AI-generated content may be incorrect.">
            <a:extLst>
              <a:ext uri="{FF2B5EF4-FFF2-40B4-BE49-F238E27FC236}">
                <a16:creationId xmlns:a16="http://schemas.microsoft.com/office/drawing/2014/main" id="{8D7184A7-E431-EB3C-CA96-98C0C641EF2D}"/>
              </a:ext>
            </a:extLst>
          </p:cNvPr>
          <p:cNvPicPr>
            <a:picLocks noChangeAspect="1"/>
          </p:cNvPicPr>
          <p:nvPr/>
        </p:nvPicPr>
        <p:blipFill>
          <a:blip r:embed="rId4"/>
          <a:stretch>
            <a:fillRect/>
          </a:stretch>
        </p:blipFill>
        <p:spPr>
          <a:xfrm>
            <a:off x="2547694" y="1546962"/>
            <a:ext cx="3105583" cy="3886742"/>
          </a:xfrm>
          <a:prstGeom prst="rect">
            <a:avLst/>
          </a:prstGeom>
        </p:spPr>
      </p:pic>
      <p:sp>
        <p:nvSpPr>
          <p:cNvPr id="11" name="Rectangle 1">
            <a:extLst>
              <a:ext uri="{FF2B5EF4-FFF2-40B4-BE49-F238E27FC236}">
                <a16:creationId xmlns:a16="http://schemas.microsoft.com/office/drawing/2014/main" id="{6D479EE7-37C3-D577-84CF-B5655E55DB79}"/>
              </a:ext>
            </a:extLst>
          </p:cNvPr>
          <p:cNvSpPr>
            <a:spLocks noChangeArrowheads="1"/>
          </p:cNvSpPr>
          <p:nvPr/>
        </p:nvSpPr>
        <p:spPr bwMode="auto">
          <a:xfrm rot="21035837">
            <a:off x="144413" y="1942440"/>
            <a:ext cx="2151505"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Heart organoids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Choroid Plexus brain organoids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Stem cell derived renal duct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Human </a:t>
            </a:r>
            <a:r>
              <a:rPr kumimoji="0" lang="en-US" altLang="en-US" sz="1600" b="1" i="0" u="none" strike="noStrike" cap="none" normalizeH="0" baseline="0" dirty="0" err="1">
                <a:ln>
                  <a:noFill/>
                </a:ln>
                <a:solidFill>
                  <a:schemeClr val="tx1"/>
                </a:solidFill>
                <a:effectLst/>
                <a:latin typeface="Arial" panose="020B0604020202020204" pitchFamily="34" charset="0"/>
              </a:rPr>
              <a:t>iPSc</a:t>
            </a:r>
            <a:r>
              <a:rPr kumimoji="0" lang="en-US" altLang="en-US" sz="1600" b="1" i="0" u="none" strike="noStrike" cap="none" normalizeH="0" baseline="0" dirty="0">
                <a:ln>
                  <a:noFill/>
                </a:ln>
                <a:solidFill>
                  <a:schemeClr val="tx1"/>
                </a:solidFill>
                <a:effectLst/>
                <a:latin typeface="Arial" panose="020B0604020202020204" pitchFamily="34" charset="0"/>
              </a:rPr>
              <a:t> derived organoid pellets</a:t>
            </a:r>
          </a:p>
        </p:txBody>
      </p:sp>
      <p:sp>
        <p:nvSpPr>
          <p:cNvPr id="13" name="TextBox 12">
            <a:extLst>
              <a:ext uri="{FF2B5EF4-FFF2-40B4-BE49-F238E27FC236}">
                <a16:creationId xmlns:a16="http://schemas.microsoft.com/office/drawing/2014/main" id="{328689C2-1C07-5902-FF23-9FDC08A8251C}"/>
              </a:ext>
            </a:extLst>
          </p:cNvPr>
          <p:cNvSpPr txBox="1"/>
          <p:nvPr/>
        </p:nvSpPr>
        <p:spPr>
          <a:xfrm rot="688507">
            <a:off x="9283309" y="1906090"/>
            <a:ext cx="1866233" cy="3293209"/>
          </a:xfrm>
          <a:prstGeom prst="rect">
            <a:avLst/>
          </a:prstGeom>
          <a:noFill/>
        </p:spPr>
        <p:txBody>
          <a:bodyPr wrap="square">
            <a:spAutoFit/>
          </a:bodyPr>
          <a:lstStyle/>
          <a:p>
            <a:pPr>
              <a:buFont typeface="Arial" panose="020B0604020202020204" pitchFamily="34" charset="0"/>
              <a:buChar char="•"/>
            </a:pPr>
            <a:r>
              <a:rPr lang="en-GB" sz="1600" b="1" dirty="0"/>
              <a:t>Pancreatic islets of Langerhans organoids</a:t>
            </a:r>
          </a:p>
          <a:p>
            <a:pPr>
              <a:buFont typeface="Arial" panose="020B0604020202020204" pitchFamily="34" charset="0"/>
              <a:buChar char="•"/>
            </a:pPr>
            <a:endParaRPr lang="en-GB" sz="1600" b="1" dirty="0"/>
          </a:p>
          <a:p>
            <a:pPr>
              <a:buFont typeface="Arial" panose="020B0604020202020204" pitchFamily="34" charset="0"/>
              <a:buChar char="•"/>
            </a:pPr>
            <a:r>
              <a:rPr lang="en-GB" sz="1600" b="1" dirty="0"/>
              <a:t>Pancreas organoids</a:t>
            </a:r>
          </a:p>
          <a:p>
            <a:pPr>
              <a:buFont typeface="Arial" panose="020B0604020202020204" pitchFamily="34" charset="0"/>
              <a:buChar char="•"/>
            </a:pPr>
            <a:endParaRPr lang="en-GB" sz="1600" b="1" dirty="0"/>
          </a:p>
          <a:p>
            <a:pPr>
              <a:buFont typeface="Arial" panose="020B0604020202020204" pitchFamily="34" charset="0"/>
              <a:buChar char="•"/>
            </a:pPr>
            <a:r>
              <a:rPr lang="en-GB" sz="1600" b="1" dirty="0"/>
              <a:t>3D cell culture</a:t>
            </a:r>
          </a:p>
          <a:p>
            <a:pPr>
              <a:buFont typeface="Arial" panose="020B0604020202020204" pitchFamily="34" charset="0"/>
              <a:buChar char="•"/>
            </a:pPr>
            <a:endParaRPr lang="en-GB" sz="1600" b="1" dirty="0"/>
          </a:p>
          <a:p>
            <a:pPr>
              <a:buFont typeface="Arial" panose="020B0604020202020204" pitchFamily="34" charset="0"/>
              <a:buChar char="•"/>
            </a:pPr>
            <a:r>
              <a:rPr lang="en-GB" sz="1600" b="1" dirty="0"/>
              <a:t>Co-culture of tumour organoids with other cell types</a:t>
            </a:r>
          </a:p>
        </p:txBody>
      </p:sp>
    </p:spTree>
    <p:extLst>
      <p:ext uri="{BB962C8B-B14F-4D97-AF65-F5344CB8AC3E}">
        <p14:creationId xmlns:p14="http://schemas.microsoft.com/office/powerpoint/2010/main" val="115536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217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k0NzdlODY0ZDgwYmE1NjU3OTZkMDIwMzBmN2JlZjgifQ=="/>
  <p:tag name="KSO_WPP_MARK_KEY" val="da624c1c-afb9-42e7-8237-14a2b2674f7f"/>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7,&quot;width&quot;:7661}"/>
</p:tagLst>
</file>

<file path=ppt/theme/theme1.xml><?xml version="1.0" encoding="utf-8"?>
<a:theme xmlns:a="http://schemas.openxmlformats.org/drawingml/2006/main" name="Complementary Version">
  <a:themeElements>
    <a:clrScheme name="诺禾标准色-2">
      <a:dk1>
        <a:srgbClr val="3E3A39"/>
      </a:dk1>
      <a:lt1>
        <a:sysClr val="window" lastClr="FFFFFF"/>
      </a:lt1>
      <a:dk2>
        <a:srgbClr val="003F76"/>
      </a:dk2>
      <a:lt2>
        <a:srgbClr val="539A34"/>
      </a:lt2>
      <a:accent1>
        <a:srgbClr val="0079C2"/>
      </a:accent1>
      <a:accent2>
        <a:srgbClr val="43B049"/>
      </a:accent2>
      <a:accent3>
        <a:srgbClr val="2AB6B3"/>
      </a:accent3>
      <a:accent4>
        <a:srgbClr val="69308E"/>
      </a:accent4>
      <a:accent5>
        <a:srgbClr val="F08300"/>
      </a:accent5>
      <a:accent6>
        <a:srgbClr val="EFE331"/>
      </a:accent6>
      <a:hlink>
        <a:srgbClr val="B93A2C"/>
      </a:hlink>
      <a:folHlink>
        <a:srgbClr val="E8446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92B6F"/>
        </a:solidFill>
        <a:ln>
          <a:noFill/>
        </a:ln>
      </a:spPr>
      <a:bodyPr rtlCol="0" anchor="ctr"/>
      <a:lstStyle>
        <a:defPPr algn="ctr">
          <a:defRPr dirty="0" smtClean="0">
            <a:solidFill>
              <a:srgbClr val="005BAC"/>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EN template (EU Simple)" id="{4D04FA46-FA4F-4009-B0E8-2D4CBAC8FAD8}" vid="{83E2C78C-A00C-47E1-895B-12F0695A8CCC}"/>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b9ab6ee-5215-4030-a781-9c4abc92e7a6">
      <Terms xmlns="http://schemas.microsoft.com/office/infopath/2007/PartnerControls"/>
    </lcf76f155ced4ddcb4097134ff3c332f>
    <TaxCatchAll xmlns="e11726fa-93d6-4aef-9ef2-42dea2e669f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92D0F85F71D741A237BC551CED9875" ma:contentTypeVersion="18" ma:contentTypeDescription="Create a new document." ma:contentTypeScope="" ma:versionID="49ad02374ed1242f68c56db133f0ea8b">
  <xsd:schema xmlns:xsd="http://www.w3.org/2001/XMLSchema" xmlns:xs="http://www.w3.org/2001/XMLSchema" xmlns:p="http://schemas.microsoft.com/office/2006/metadata/properties" xmlns:ns2="3b9ab6ee-5215-4030-a781-9c4abc92e7a6" xmlns:ns3="e11726fa-93d6-4aef-9ef2-42dea2e669fc" targetNamespace="http://schemas.microsoft.com/office/2006/metadata/properties" ma:root="true" ma:fieldsID="c8950b147498fcec2043ca8dae9b78b2" ns2:_="" ns3:_="">
    <xsd:import namespace="3b9ab6ee-5215-4030-a781-9c4abc92e7a6"/>
    <xsd:import namespace="e11726fa-93d6-4aef-9ef2-42dea2e669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9ab6ee-5215-4030-a781-9c4abc92e7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2828a21-8363-44a8-a283-fc8d5221f5c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1726fa-93d6-4aef-9ef2-42dea2e669f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78c292-4cbd-4518-8632-78020233ab8f}" ma:internalName="TaxCatchAll" ma:showField="CatchAllData" ma:web="e11726fa-93d6-4aef-9ef2-42dea2e669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78218D-6584-42AA-B5A0-CB02175BE1C8}">
  <ds:schemaRefs>
    <ds:schemaRef ds:uri="http://schemas.openxmlformats.org/package/2006/metadata/core-properties"/>
    <ds:schemaRef ds:uri="3b9ab6ee-5215-4030-a781-9c4abc92e7a6"/>
    <ds:schemaRef ds:uri="http://purl.org/dc/terms/"/>
    <ds:schemaRef ds:uri="http://www.w3.org/XML/1998/namespace"/>
    <ds:schemaRef ds:uri="http://schemas.microsoft.com/office/infopath/2007/PartnerControls"/>
    <ds:schemaRef ds:uri="http://purl.org/dc/elements/1.1/"/>
    <ds:schemaRef ds:uri="http://schemas.microsoft.com/office/2006/metadata/properties"/>
    <ds:schemaRef ds:uri="http://purl.org/dc/dcmitype/"/>
    <ds:schemaRef ds:uri="http://schemas.microsoft.com/office/2006/documentManagement/types"/>
    <ds:schemaRef ds:uri="e11726fa-93d6-4aef-9ef2-42dea2e669fc"/>
  </ds:schemaRefs>
</ds:datastoreItem>
</file>

<file path=customXml/itemProps2.xml><?xml version="1.0" encoding="utf-8"?>
<ds:datastoreItem xmlns:ds="http://schemas.openxmlformats.org/officeDocument/2006/customXml" ds:itemID="{0DF0E51A-8EC3-433B-B229-EDE00D9D01EF}">
  <ds:schemaRefs>
    <ds:schemaRef ds:uri="http://schemas.microsoft.com/sharepoint/v3/contenttype/forms"/>
  </ds:schemaRefs>
</ds:datastoreItem>
</file>

<file path=customXml/itemProps3.xml><?xml version="1.0" encoding="utf-8"?>
<ds:datastoreItem xmlns:ds="http://schemas.openxmlformats.org/officeDocument/2006/customXml" ds:itemID="{FEE531DD-C243-4404-B831-2B9BBA5A8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9ab6ee-5215-4030-a781-9c4abc92e7a6"/>
    <ds:schemaRef ds:uri="e11726fa-93d6-4aef-9ef2-42dea2e669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Assessment 1</Template>
  <TotalTime>0</TotalTime>
  <Words>569</Words>
  <Application>Microsoft Office PowerPoint</Application>
  <PresentationFormat>Custom</PresentationFormat>
  <Paragraphs>107</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宋体</vt:lpstr>
      <vt:lpstr>Calibri</vt:lpstr>
      <vt:lpstr>Symbol</vt:lpstr>
      <vt:lpstr>Arial</vt:lpstr>
      <vt:lpstr>Open Sans</vt:lpstr>
      <vt:lpstr>Complementary Version</vt:lpstr>
      <vt:lpstr>PowerPoint Presentation</vt:lpstr>
      <vt:lpstr>Novogene’s single cell transcriptomics services</vt:lpstr>
      <vt:lpstr>snRNA-seq vs. scRNA-seq – advantages and drawbacks</vt:lpstr>
      <vt:lpstr>PowerPoint Presentation</vt:lpstr>
      <vt:lpstr>snRNA-seq vs. scRNA-seq</vt:lpstr>
      <vt:lpstr>Questions we will ask</vt:lpstr>
      <vt:lpstr>End to End Workflow</vt:lpstr>
      <vt:lpstr>Our experience</vt:lpstr>
      <vt:lpstr>PowerPoint Presentation</vt:lpstr>
      <vt:lpstr>Sample prep for snRNA: Frozen tissues/organoids</vt:lpstr>
      <vt:lpstr>Sample prep for scRNA: cryopreserved cell suspensions</vt:lpstr>
      <vt:lpstr>snRNA Seq Workflow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Shelly Pathak</dc:creator>
  <cp:lastModifiedBy>Shelly Pathak</cp:lastModifiedBy>
  <cp:revision>20</cp:revision>
  <dcterms:created xsi:type="dcterms:W3CDTF">2025-05-12T16:27:16Z</dcterms:created>
  <dcterms:modified xsi:type="dcterms:W3CDTF">2026-05-19T08:25:29Z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2B1AEB1AD8ED4463B560618D85C33B4C</vt:lpwstr>
  </property>
  <property fmtid="{D5CDD505-2E9C-101B-9397-08002B2CF9AE}" pid="3" name="KSOProductBuildVer">
    <vt:lpwstr>2052-4.6.1.7467</vt:lpwstr>
  </property>
  <property fmtid="{D5CDD505-2E9C-101B-9397-08002B2CF9AE}" pid="4" name="MediaServiceImageTags">
    <vt:lpwstr/>
  </property>
  <property fmtid="{D5CDD505-2E9C-101B-9397-08002B2CF9AE}" pid="5" name="ContentTypeId">
    <vt:lpwstr>0x0101008992D0F85F71D741A237BC551CED9875</vt:lpwstr>
  </property>
</Properties>
</file>